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71" r:id="rId6"/>
    <p:sldId id="270" r:id="rId7"/>
    <p:sldId id="269" r:id="rId8"/>
    <p:sldId id="268" r:id="rId9"/>
    <p:sldId id="267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0E5B-D6E0-A160-3884-A6342842F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16823-4960-0944-702E-2BD95682F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DA29-4BA8-385E-77D5-053EF338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2BEAE-CE80-2ACA-588F-8AE03D73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3D7F-9814-0B63-CDCB-0571B83D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79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AE38-A2B2-6204-A071-B2EBC1A2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A3E67-2340-43B8-5ACB-714150184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B59A7-06FA-ECD8-54CE-D054DA48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51549-71A8-BA02-56CD-FC47445A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71A7-BEE9-A28A-0D7D-AA2ACCA5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832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9C5CE-C83D-2D8E-1B9E-9C7424E4F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1DB82-B5BB-4FCF-C563-B38469947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0754-60D4-44FA-D7FA-16965DB9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03718-213B-F03A-2402-05F96305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72FF-A32D-DF93-1BEF-7040EBB3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69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B2A5-1C21-EAF1-E8FF-BB97B7D3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91F9-1C63-CF5B-2724-C48AB5A40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4D75F-652D-1F41-C8F2-26C7B9A5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542FB-FF89-FE99-4C35-912DA9C7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3422-F330-A751-A767-C425D84E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91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985D-252B-01CE-6382-A5162C17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C74B5-8B9B-24ED-B8F8-CEAC1128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18011-E5DC-EDA3-6835-384E7E7F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A836B-71E3-328F-73AE-80832311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7DF97-2A84-8330-387E-A765C7B1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85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05D2-ED60-8C59-BA23-8BDA1777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5831-FFD3-2F9A-3478-6F671F12E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A4FA1-F4FE-AB33-8206-0DAE35DE7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F1C68-AE4D-A41C-A15F-49FE3EA8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D7A41-18E2-3E05-3DF7-D1832011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7E0A0-79B9-5FFC-49DE-BD6F9A4B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22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793A-1DB8-4C61-D1D3-DBD57F25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9B821-D147-D7E7-307C-2682D7EA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0D6A2-5F84-392A-4F78-AE848C55B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56B37E-23E7-6B36-56BB-EF08E4BCA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CC5F3-65EE-5C59-0E77-9270145D1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6D001-3A5A-537F-73D9-83E6AFF8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01CA4-8392-6E35-3BA6-22B009E8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C4FFC-68DC-901F-4B0B-93D0A473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82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6C1D-1A43-2736-C130-C0CCBBE9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342D9-A12D-4F34-2730-0B9FE143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E534C-ADBD-F158-F5E6-76AD8961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22304-F80C-9584-455B-5B58E986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51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EC689-7003-3DCD-0EF1-FD0FFC5A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DD0A4-91D3-A52E-DF02-652888220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B18C3-105A-6F2D-1FE3-D48F1DA1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805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4F2D-2878-67C8-4D73-2B172FD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4B08-C851-0481-5A87-D76D29A54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B8C62-4528-EA09-0F9E-615763045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C7F8A-BFF1-4E1F-08C6-6A90D42E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88552-2C8A-5431-3DA1-4A56E0CA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50F2C-5CCB-152E-C43A-41B52B5D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87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B773-8C8C-50D3-542A-1771D40B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2FE47-CD7B-E7C9-CA41-B15D2F57F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86F5D-ED4B-2354-EEB9-080B53558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35C8D-3C51-5350-FEFA-255B2C0F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5A485-4A13-4B45-53DD-D520B0B4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D2D7F-7019-3178-1A3E-547D6EDF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83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C97E4-7C07-F32C-4E06-FCF9B188E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77262-DE1E-7CD4-2DDF-587F4E5F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A9D91-52AD-C80E-0831-DF33E33CF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101A-83FE-4982-A142-632A567A08ED}" type="datetimeFigureOut">
              <a:rPr lang="hr-HR" smtClean="0"/>
              <a:t>15.4.2024.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A52C-DFCC-CC4D-7AD6-DED07F048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79A94-C2E5-55ED-4635-01A35E408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0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8.sv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18.svg"/><Relationship Id="rId10" Type="http://schemas.openxmlformats.org/officeDocument/2006/relationships/image" Target="../media/image11.png"/><Relationship Id="rId4" Type="http://schemas.openxmlformats.org/officeDocument/2006/relationships/image" Target="../media/image17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hyperlink" Target="https://portal.skolski-sport.hr/index.php?rubrika=vzfNatjecaj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3.png"/><Relationship Id="rId3" Type="http://schemas.openxmlformats.org/officeDocument/2006/relationships/image" Target="../media/image16.sv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11" Type="http://schemas.openxmlformats.org/officeDocument/2006/relationships/image" Target="../media/image11.png"/><Relationship Id="rId5" Type="http://schemas.openxmlformats.org/officeDocument/2006/relationships/image" Target="../media/image17.png"/><Relationship Id="rId10" Type="http://schemas.openxmlformats.org/officeDocument/2006/relationships/image" Target="../media/image10.svg"/><Relationship Id="rId4" Type="http://schemas.openxmlformats.org/officeDocument/2006/relationships/hyperlink" Target="https://portal.skolski-sport.hr/index.php?rubrika=vzfNatjecaj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12.svg"/><Relationship Id="rId5" Type="http://schemas.openxmlformats.org/officeDocument/2006/relationships/image" Target="../media/image4.sv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B5B51D7B-E151-BA10-B37A-FB4A47A9F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1999" cy="687310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C6F7614-E48A-EF29-EE28-400303740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21858" y="2778284"/>
            <a:ext cx="720894" cy="953441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EEA0370-71BC-FA61-A2D3-404ECFD36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636" y="3755206"/>
            <a:ext cx="8848725" cy="203555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Vrtim Zdravi Film</a:t>
            </a:r>
            <a:endParaRPr lang="hr-HR" b="1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Inkubator Motivator - sportsko-kreativni natječaj za učenike osnovnih škola</a:t>
            </a:r>
          </a:p>
          <a:p>
            <a:pPr>
              <a:lnSpc>
                <a:spcPct val="120000"/>
              </a:lnSpc>
            </a:pPr>
            <a:r>
              <a:rPr lang="hr-HR" sz="1800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Informacije i upute za prijavu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EADD2B9-FD13-EAD0-BE64-923C1CF94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8737" y="942113"/>
            <a:ext cx="1674524" cy="2184162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9E71A2-D194-0FC6-22BA-8852B5E944D4}"/>
              </a:ext>
            </a:extLst>
          </p:cNvPr>
          <p:cNvSpPr txBox="1">
            <a:spLocks/>
          </p:cNvSpPr>
          <p:nvPr/>
        </p:nvSpPr>
        <p:spPr>
          <a:xfrm>
            <a:off x="3078953" y="6231952"/>
            <a:ext cx="6034089" cy="432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hr-HR" sz="1800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travanj, 2024.</a:t>
            </a:r>
          </a:p>
        </p:txBody>
      </p:sp>
    </p:spTree>
    <p:extLst>
      <p:ext uri="{BB962C8B-B14F-4D97-AF65-F5344CB8AC3E}">
        <p14:creationId xmlns:p14="http://schemas.microsoft.com/office/powerpoint/2010/main" val="25456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DDA8F-0B6F-3F74-F7CE-3FBB92612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B0E950D-1CF0-7868-B3F5-842B7B1C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1999" cy="687310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E1A1955A-3A17-3552-F146-9528E70EE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89435"/>
            <a:ext cx="9144000" cy="16557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>
              <a:lnSpc>
                <a:spcPct val="75000"/>
              </a:lnSpc>
            </a:pPr>
            <a:r>
              <a:rPr lang="hr-HR" sz="2400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Znate li da se većina vaših prijatelja </a:t>
            </a:r>
            <a:r>
              <a:rPr lang="hr-HR" sz="2400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prestaje baviti sportom u 11. godini</a:t>
            </a:r>
            <a:r>
              <a:rPr lang="hr-HR" sz="2400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?</a:t>
            </a:r>
          </a:p>
          <a:p>
            <a:pPr algn="just">
              <a:lnSpc>
                <a:spcPct val="75000"/>
              </a:lnSpc>
            </a:pPr>
            <a:endParaRPr lang="hr-HR" sz="2400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 algn="just">
              <a:lnSpc>
                <a:spcPct val="75000"/>
              </a:lnSpc>
            </a:pPr>
            <a:r>
              <a:rPr lang="hr-HR" sz="2400" dirty="0">
                <a:solidFill>
                  <a:schemeClr val="bg1"/>
                </a:solidFill>
                <a:latin typeface="EB Garamond Medium"/>
                <a:ea typeface="EB Garamond Medium"/>
              </a:rPr>
              <a:t>Upisom u srednju školu ova brojka još više pada – tako je </a:t>
            </a:r>
            <a:r>
              <a:rPr lang="hr-HR" sz="2400" b="1" dirty="0">
                <a:solidFill>
                  <a:schemeClr val="bg1"/>
                </a:solidFill>
                <a:latin typeface="EB Garamond Medium"/>
                <a:ea typeface="EB Garamond Medium"/>
              </a:rPr>
              <a:t>samo 17 posto </a:t>
            </a:r>
            <a:r>
              <a:rPr lang="hr-HR" sz="2400" dirty="0">
                <a:solidFill>
                  <a:schemeClr val="bg1"/>
                </a:solidFill>
                <a:latin typeface="EB Garamond Medium"/>
                <a:ea typeface="EB Garamond Medium"/>
              </a:rPr>
              <a:t>djece u dobi od 15 godina </a:t>
            </a:r>
            <a:r>
              <a:rPr lang="hr-HR" sz="2400" b="1" dirty="0">
                <a:solidFill>
                  <a:schemeClr val="bg1"/>
                </a:solidFill>
                <a:latin typeface="EB Garamond Medium"/>
                <a:ea typeface="EB Garamond Medium"/>
              </a:rPr>
              <a:t>jedva tjelesno aktivno</a:t>
            </a: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, </a:t>
            </a: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</a:rPr>
              <a:t>pokazuju nedavna istraživanja.</a:t>
            </a:r>
            <a:endParaRPr lang="hr-HR" sz="2400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 algn="just">
              <a:lnSpc>
                <a:spcPct val="75000"/>
              </a:lnSpc>
            </a:pPr>
            <a:endParaRPr lang="hr-HR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8B27C82-D5C7-34EC-214A-4AF48205C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944" y="5724670"/>
            <a:ext cx="581025" cy="58102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B348343-2BF4-C99F-1564-ED88048E12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B4608AA-A8ED-F119-DCC9-4558D0D85A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A0328247-A226-3CD5-0C04-620550D0C6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8ECBEC38-FADE-BF9B-3252-66F469DAC71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7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B8EDB-2402-2919-2AE0-89AF2D6A4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3616EAC-53F5-E66F-CB72-27E9478D7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9236"/>
            <a:ext cx="12192000" cy="687311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2340551-53ED-60F0-AF21-F9942A45EE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635" y="5660736"/>
            <a:ext cx="742373" cy="74237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8993A6C-D999-E885-15C9-3A97ABACF108}"/>
              </a:ext>
            </a:extLst>
          </p:cNvPr>
          <p:cNvSpPr txBox="1">
            <a:spLocks/>
          </p:cNvSpPr>
          <p:nvPr/>
        </p:nvSpPr>
        <p:spPr>
          <a:xfrm>
            <a:off x="1524000" y="2262144"/>
            <a:ext cx="9144000" cy="2348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hr-HR" sz="2600" dirty="0">
                <a:solidFill>
                  <a:schemeClr val="bg1"/>
                </a:solidFill>
                <a:latin typeface="EB Garamond Medium"/>
                <a:ea typeface="EB Garamond Medium"/>
              </a:rPr>
              <a:t>U slobodno vrijeme, umjesto izležavanja pred omiljenom epizodom serije, zavrtite s nama zdraviji film!</a:t>
            </a:r>
          </a:p>
          <a:p>
            <a:pPr algn="just">
              <a:lnSpc>
                <a:spcPct val="120000"/>
              </a:lnSpc>
            </a:pPr>
            <a:endParaRPr lang="hr-HR" sz="2600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hr-HR" sz="2600" dirty="0">
                <a:solidFill>
                  <a:schemeClr val="bg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rPr>
              <a:t>Pokažite nam kako sport i redovita tjelesna aktivnost mogu pozitivno utjecati na vašu svakodnevnu rutinu, raspoloženje te zdravlje uma i tijela.</a:t>
            </a:r>
            <a:endParaRPr lang="en-HR" sz="2600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  <a:p>
            <a:pPr algn="just">
              <a:lnSpc>
                <a:spcPct val="120000"/>
              </a:lnSpc>
            </a:pPr>
            <a:endParaRPr lang="hr-HR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19FAB15-68BA-AE2B-99A1-2D6C39AF94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E1A7E4A-C86F-DED3-F703-7FCF0C505B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59736FC-E703-7017-F455-7EEF0562CB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8A666FA-C323-5929-C0D4-5D6FB3F34BF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C1C49-7136-F91A-F918-E56068F98E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88474F23-E7AB-FA78-4291-B024A58DF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2000" cy="687311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1357F376-40E9-ACAD-C4C8-542EDEC30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2809"/>
            <a:ext cx="9144000" cy="313238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75000"/>
              </a:lnSpc>
            </a:pP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  <a:cs typeface="EB Garamond Medium" pitchFamily="2" charset="0"/>
              </a:rPr>
              <a:t>Idealna prilika za to je Inkubator Motivator sportsko-kreativni natječaj!</a:t>
            </a:r>
          </a:p>
          <a:p>
            <a:pPr algn="just">
              <a:lnSpc>
                <a:spcPct val="75000"/>
              </a:lnSpc>
            </a:pPr>
            <a:endParaRPr lang="hr-HR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  <a:p>
            <a:pPr algn="just">
              <a:lnSpc>
                <a:spcPct val="75000"/>
              </a:lnSpc>
            </a:pP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  <a:cs typeface="EB Garamond Medium" pitchFamily="2" charset="0"/>
              </a:rPr>
              <a:t>U suradnji s Hrvatskim školskim sportskim savezom izazivamo vas da nam pokažete što vama sport predstavlja i zašto se volite baviti fizičkim aktivnostima.</a:t>
            </a:r>
          </a:p>
          <a:p>
            <a:pPr algn="just">
              <a:lnSpc>
                <a:spcPct val="75000"/>
              </a:lnSpc>
            </a:pPr>
            <a:endParaRPr lang="hr-HR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  <a:p>
            <a:pPr algn="just">
              <a:lnSpc>
                <a:spcPct val="75000"/>
              </a:lnSpc>
            </a:pPr>
            <a:r>
              <a:rPr lang="hr-HR" dirty="0">
                <a:solidFill>
                  <a:schemeClr val="bg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rPr>
              <a:t>Prikažite sve dobrobiti redovite tjelovježbe i motivirajte svoje prijatelje da se pridruže ovom pokretu - najkreativnije ideje i radove stručni žiri nagrađuje vrijednim nagradama.</a:t>
            </a:r>
            <a:endParaRPr lang="en-HR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F8961E4-0A4C-CCD4-BF27-5CACA7344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7814" y="5837382"/>
            <a:ext cx="629804" cy="62980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525CFBF-3FE8-4FA2-BFBF-31AD71EF71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7BB0455-8D47-C008-86A9-1934D61B41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32C8032-77F4-C41D-A8B4-E21C03DBBA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85F6686-E85E-E4CF-3E02-D7CC3D7A9C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5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E2854-5C13-C0EE-3420-AA03DFA6C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C323BE64-3D96-183B-A56A-F388B3C6C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1999" cy="687310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D8EF3689-9560-17A6-AC9D-72A6B6B5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556" y="1058682"/>
            <a:ext cx="9905718" cy="454774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 rtl="0" fontAlgn="base"/>
            <a:r>
              <a:rPr lang="hr-HR" sz="1800" b="0" i="0" u="none" strike="noStrike" dirty="0">
                <a:solidFill>
                  <a:srgbClr val="FFFFFF"/>
                </a:solidFill>
                <a:effectLst/>
                <a:latin typeface="EB Garamond Medium" panose="00000600000000000000" pitchFamily="2" charset="0"/>
              </a:rPr>
              <a:t>TRKOM, SKOKOM DO PRIJAVA!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/>
            <a:r>
              <a:rPr lang="hr-HR" sz="1800" b="0" i="0" u="none" strike="noStrike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r>
              <a:rPr lang="hr-HR" sz="1800" b="0" i="0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hr-H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Snimite, fotografirajte ili nacrtajte kako se bavite sportom, objasnite zašto volite trenirati i motivirajte svoje vršnjake na redovitu tjelovježbu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Pošaljite svoj kreativni uradak </a:t>
            </a:r>
            <a:r>
              <a:rPr lang="hr-HR" sz="1800" dirty="0">
                <a:solidFill>
                  <a:schemeClr val="bg1"/>
                </a:solidFill>
                <a:latin typeface="EB Garamond Medium" panose="00000600000000000000" pitchFamily="2" charset="0"/>
                <a:hlinkClick r:id="rId4"/>
              </a:rPr>
              <a:t>OVDJE</a:t>
            </a:r>
            <a:r>
              <a:rPr lang="hr-HR" sz="1800" dirty="0">
                <a:solidFill>
                  <a:schemeClr val="bg1"/>
                </a:solidFill>
                <a:latin typeface="EB Garamond Medium" panose="00000600000000000000" pitchFamily="2" charset="0"/>
              </a:rPr>
              <a:t> </a:t>
            </a: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u obliku Powerpoint prezentacije ili videozapisa maksimalne veličine do 700 MB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Pričekajte objavu rezultata 1. lipnja i saznajte je li baš vaš rad osvojio neku od vrijednih nagrada!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Rad mogu prijaviti sve osnovne škole u Republici Hrvatskoj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endParaRPr lang="hr-HR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1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Ne zaboravite: škola mora prikupiti privole oba roditelja svih sudionika natječaja, te prilikom prijave potvrditi kako uz roditeljsko odobrenje dijeli učenički rad i osobne podatke sudionika!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1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Prijavitelj natječaja (nastavnik) ili škola dužan je prilikom prijave potvrditi da svi sudionici prijave, odnosno radova, imaju važeću Iskaznicu Hrvatskog školskog sportskog saveza.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BF6BEE88-26AC-1807-341B-9D3F2DB37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944" y="5724670"/>
            <a:ext cx="581025" cy="581025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25D757FC-0EF1-D90D-3838-12299A68F5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9907B6C6-7326-5425-6DB0-4C40589CF6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A3A6F5CD-BC30-5A5D-D01C-30E9A5E23C2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0700DC9-1909-96E1-76AE-6705CC5C057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34547" y="582565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1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82333-C817-C674-5D6A-4AB4F5F85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8251F922-1584-0C18-0013-DD8439B58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0837"/>
            <a:ext cx="12192000" cy="6993183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22A001B8-7935-F2FF-C6A6-4D1144F73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0385"/>
            <a:ext cx="9144000" cy="165576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Informacije o natječaju pronađite </a:t>
            </a: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u školi</a:t>
            </a: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, na </a:t>
            </a: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web </a:t>
            </a: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stranici</a:t>
            </a: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 skolski-sport.hr </a:t>
            </a: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te </a:t>
            </a: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</a:rPr>
              <a:t>svog </a:t>
            </a: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profesora koji će vam dati sve potrebne informacije o procesu prijave</a:t>
            </a: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hr-HR" b="0" i="0" dirty="0">
              <a:solidFill>
                <a:schemeClr val="bg1"/>
              </a:solidFill>
              <a:effectLst/>
              <a:latin typeface="EB Garamond Medium"/>
              <a:ea typeface="EB Garamond Medium"/>
            </a:endParaRPr>
          </a:p>
          <a:p>
            <a:pPr algn="just">
              <a:lnSpc>
                <a:spcPct val="120000"/>
              </a:lnSpc>
            </a:pP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  <a:hlinkClick r:id="rId4"/>
              </a:rPr>
              <a:t>PRIJAVI SE VEĆ DANAS</a:t>
            </a:r>
            <a:endParaRPr lang="hr-HR" b="1" i="0" dirty="0">
              <a:solidFill>
                <a:schemeClr val="bg1"/>
              </a:solidFill>
              <a:effectLst/>
              <a:latin typeface="EB Garamond Medium"/>
              <a:ea typeface="EB Garamond Medium"/>
            </a:endParaRP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48A777B-25C1-AC98-87E1-188C59CF89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635" y="5660736"/>
            <a:ext cx="742373" cy="74237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3B0D6B2-BDEF-1E23-C5FC-D4D02C18D8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B0E3301-8112-1573-ED31-48282C2E7A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AAA2ED3-44E7-A9BF-B251-F18D33C942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3A24916-4F82-3337-8A5A-3704D8872D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4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6DF92B-2C02-27E2-5ED8-42F1D4F44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BB5BD3EA-B984-4D82-56D2-F9B61BB73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7311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5BC28E5-350E-7384-B2F0-5CA325429A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2757" y="3158457"/>
            <a:ext cx="607573" cy="80356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CD7C8DB-CD5B-992A-8B1B-BD457BDC3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5212" y="4066191"/>
            <a:ext cx="4981575" cy="7932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r-HR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S nestrpljenjem očekujemo vaše prijave!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0284117-BAEF-131F-5E1C-A60B435279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5454" y="1210992"/>
            <a:ext cx="1801090" cy="234924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67CC0890-E47F-5A81-C0A4-8535BE5C63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B5B1739-079B-1EBA-62D9-EAF2C4CDC4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02355" y="223762"/>
            <a:ext cx="772126" cy="99824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E669C9A-360D-8A48-0ABA-884CE53D668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816274" y="5800034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5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95678e-00a3-494d-ba31-13f335eec7c5">
      <Terms xmlns="http://schemas.microsoft.com/office/infopath/2007/PartnerControls"/>
    </lcf76f155ced4ddcb4097134ff3c332f>
    <TaxCatchAll xmlns="7c39691c-1c38-4d55-a4bb-1281ed83f4a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4F743B6484E4E8EFD7796CDD78117" ma:contentTypeVersion="14" ma:contentTypeDescription="Create a new document." ma:contentTypeScope="" ma:versionID="14bdb4f36e82f3f0c75d3c3b7b66283d">
  <xsd:schema xmlns:xsd="http://www.w3.org/2001/XMLSchema" xmlns:xs="http://www.w3.org/2001/XMLSchema" xmlns:p="http://schemas.microsoft.com/office/2006/metadata/properties" xmlns:ns2="7f95678e-00a3-494d-ba31-13f335eec7c5" xmlns:ns3="7c39691c-1c38-4d55-a4bb-1281ed83f4a7" targetNamespace="http://schemas.microsoft.com/office/2006/metadata/properties" ma:root="true" ma:fieldsID="3e8e6de8be6a07e3e2b6c235ab5f594b" ns2:_="" ns3:_="">
    <xsd:import namespace="7f95678e-00a3-494d-ba31-13f335eec7c5"/>
    <xsd:import namespace="7c39691c-1c38-4d55-a4bb-1281ed83f4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5678e-00a3-494d-ba31-13f335eec7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3b4f369-e68d-40dc-b20e-bd2c7c5d9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9691c-1c38-4d55-a4bb-1281ed83f4a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5b1b39-0a3b-46b3-89ce-fafa4949d9d1}" ma:internalName="TaxCatchAll" ma:showField="CatchAllData" ma:web="7c39691c-1c38-4d55-a4bb-1281ed83f4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860527-BE83-49CD-99ED-9C41913EFA2A}">
  <ds:schemaRefs>
    <ds:schemaRef ds:uri="http://schemas.microsoft.com/office/2006/metadata/properties"/>
    <ds:schemaRef ds:uri="http://schemas.microsoft.com/office/infopath/2007/PartnerControls"/>
    <ds:schemaRef ds:uri="7f95678e-00a3-494d-ba31-13f335eec7c5"/>
    <ds:schemaRef ds:uri="7c39691c-1c38-4d55-a4bb-1281ed83f4a7"/>
  </ds:schemaRefs>
</ds:datastoreItem>
</file>

<file path=customXml/itemProps2.xml><?xml version="1.0" encoding="utf-8"?>
<ds:datastoreItem xmlns:ds="http://schemas.openxmlformats.org/officeDocument/2006/customXml" ds:itemID="{889612E9-5766-47EA-8A09-67D46C6EE9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16D1A1-FEE3-4B3A-AA3C-78F0F83537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5678e-00a3-494d-ba31-13f335eec7c5"/>
    <ds:schemaRef ds:uri="7c39691c-1c38-4d55-a4bb-1281ed83f4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343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EB Garamond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Obrenović</dc:creator>
  <cp:lastModifiedBy>Marija Bobinski</cp:lastModifiedBy>
  <cp:revision>91</cp:revision>
  <dcterms:created xsi:type="dcterms:W3CDTF">2024-03-26T12:49:18Z</dcterms:created>
  <dcterms:modified xsi:type="dcterms:W3CDTF">2024-04-15T08:18:56Z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0x010100E8F4F743B6484E4E8EFD7796CDD78117</vt:lpwstr>
  </property>
  <property fmtid="{D5CDD505-2E9C-101B-9397-08002B2CF9AE}" pid="3" name="MediaServiceImageTags">
    <vt:lpwstr/>
  </property>
  <property fmtid="{D5CDD505-2E9C-101B-9397-08002B2CF9AE}" pid="4" name="MSIP_Label_1ada0a2f-b917-4d51-b0d0-d418a10c8b23_Enabled">
    <vt:lpwstr>true</vt:lpwstr>
  </property>
  <property fmtid="{D5CDD505-2E9C-101B-9397-08002B2CF9AE}" pid="5" name="MSIP_Label_1ada0a2f-b917-4d51-b0d0-d418a10c8b23_SetDate">
    <vt:lpwstr>2024-04-09T09:57:58Z</vt:lpwstr>
  </property>
  <property fmtid="{D5CDD505-2E9C-101B-9397-08002B2CF9AE}" pid="6" name="MSIP_Label_1ada0a2f-b917-4d51-b0d0-d418a10c8b23_Method">
    <vt:lpwstr>Standard</vt:lpwstr>
  </property>
  <property fmtid="{D5CDD505-2E9C-101B-9397-08002B2CF9AE}" pid="7" name="MSIP_Label_1ada0a2f-b917-4d51-b0d0-d418a10c8b23_Name">
    <vt:lpwstr>1ada0a2f-b917-4d51-b0d0-d418a10c8b23</vt:lpwstr>
  </property>
  <property fmtid="{D5CDD505-2E9C-101B-9397-08002B2CF9AE}" pid="8" name="MSIP_Label_1ada0a2f-b917-4d51-b0d0-d418a10c8b23_SiteId">
    <vt:lpwstr>12a3af23-a769-4654-847f-958f3d479f4a</vt:lpwstr>
  </property>
  <property fmtid="{D5CDD505-2E9C-101B-9397-08002B2CF9AE}" pid="9" name="MSIP_Label_1ada0a2f-b917-4d51-b0d0-d418a10c8b23_ActionId">
    <vt:lpwstr>a08a8c05-c668-4b9a-a882-63b48f350ba9</vt:lpwstr>
  </property>
  <property fmtid="{D5CDD505-2E9C-101B-9397-08002B2CF9AE}" pid="10" name="MSIP_Label_1ada0a2f-b917-4d51-b0d0-d418a10c8b23_ContentBits">
    <vt:lpwstr>0</vt:lpwstr>
  </property>
</Properties>
</file>