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971" r:id="rId5"/>
    <p:sldMasterId id="2147484115" r:id="rId6"/>
    <p:sldMasterId id="2147484200" r:id="rId7"/>
    <p:sldMasterId id="2147484211" r:id="rId8"/>
  </p:sldMasterIdLst>
  <p:notesMasterIdLst>
    <p:notesMasterId r:id="rId120"/>
  </p:notesMasterIdLst>
  <p:handoutMasterIdLst>
    <p:handoutMasterId r:id="rId121"/>
  </p:handoutMasterIdLst>
  <p:sldIdLst>
    <p:sldId id="453" r:id="rId9"/>
    <p:sldId id="403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436" r:id="rId21"/>
    <p:sldId id="402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264" r:id="rId46"/>
    <p:sldId id="263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61" r:id="rId56"/>
    <p:sldId id="273" r:id="rId57"/>
    <p:sldId id="274" r:id="rId58"/>
    <p:sldId id="291" r:id="rId59"/>
    <p:sldId id="292" r:id="rId60"/>
    <p:sldId id="293" r:id="rId61"/>
    <p:sldId id="294" r:id="rId62"/>
    <p:sldId id="295" r:id="rId63"/>
    <p:sldId id="296" r:id="rId64"/>
    <p:sldId id="275" r:id="rId65"/>
    <p:sldId id="276" r:id="rId66"/>
    <p:sldId id="277" r:id="rId67"/>
    <p:sldId id="278" r:id="rId68"/>
    <p:sldId id="279" r:id="rId69"/>
    <p:sldId id="280" r:id="rId70"/>
    <p:sldId id="288" r:id="rId71"/>
    <p:sldId id="287" r:id="rId72"/>
    <p:sldId id="290" r:id="rId73"/>
    <p:sldId id="330" r:id="rId74"/>
    <p:sldId id="331" r:id="rId75"/>
    <p:sldId id="351" r:id="rId76"/>
    <p:sldId id="350" r:id="rId77"/>
    <p:sldId id="356" r:id="rId78"/>
    <p:sldId id="335" r:id="rId79"/>
    <p:sldId id="339" r:id="rId80"/>
    <p:sldId id="340" r:id="rId81"/>
    <p:sldId id="352" r:id="rId82"/>
    <p:sldId id="342" r:id="rId83"/>
    <p:sldId id="343" r:id="rId84"/>
    <p:sldId id="401" r:id="rId85"/>
    <p:sldId id="344" r:id="rId86"/>
    <p:sldId id="355" r:id="rId87"/>
    <p:sldId id="353" r:id="rId88"/>
    <p:sldId id="348" r:id="rId89"/>
    <p:sldId id="349" r:id="rId90"/>
    <p:sldId id="431" r:id="rId91"/>
    <p:sldId id="432" r:id="rId92"/>
    <p:sldId id="417" r:id="rId93"/>
    <p:sldId id="418" r:id="rId94"/>
    <p:sldId id="419" r:id="rId95"/>
    <p:sldId id="420" r:id="rId96"/>
    <p:sldId id="421" r:id="rId97"/>
    <p:sldId id="422" r:id="rId98"/>
    <p:sldId id="423" r:id="rId99"/>
    <p:sldId id="424" r:id="rId100"/>
    <p:sldId id="425" r:id="rId101"/>
    <p:sldId id="426" r:id="rId102"/>
    <p:sldId id="427" r:id="rId103"/>
    <p:sldId id="428" r:id="rId104"/>
    <p:sldId id="429" r:id="rId105"/>
    <p:sldId id="430" r:id="rId106"/>
    <p:sldId id="433" r:id="rId107"/>
    <p:sldId id="357" r:id="rId108"/>
    <p:sldId id="358" r:id="rId109"/>
    <p:sldId id="359" r:id="rId110"/>
    <p:sldId id="360" r:id="rId111"/>
    <p:sldId id="400" r:id="rId112"/>
    <p:sldId id="361" r:id="rId113"/>
    <p:sldId id="362" r:id="rId114"/>
    <p:sldId id="364" r:id="rId115"/>
    <p:sldId id="399" r:id="rId116"/>
    <p:sldId id="404" r:id="rId117"/>
    <p:sldId id="454" r:id="rId118"/>
    <p:sldId id="455" r:id="rId119"/>
  </p:sldIdLst>
  <p:sldSz cx="9144000" cy="6858000" type="screen4x3"/>
  <p:notesSz cx="6797675" cy="9928225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27C4"/>
    <a:srgbClr val="A5D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95A18-DD0C-4752-8E80-54A62C6F1D84}" v="71" dt="2024-01-16T12:03:52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13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theme" Target="theme/theme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0E6D8-7131-473A-80B9-B23BF19B8F4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DCB05AB-CA1D-4CF7-BB42-1A769CE2A5A4}">
      <dgm:prSet/>
      <dgm:spPr/>
      <dgm:t>
        <a:bodyPr/>
        <a:lstStyle/>
        <a:p>
          <a:r>
            <a:rPr lang="hr-HR" b="1" dirty="0"/>
            <a:t>Vrijeme</a:t>
          </a:r>
          <a:r>
            <a:rPr lang="hr-HR" dirty="0"/>
            <a:t> objeda </a:t>
          </a:r>
        </a:p>
      </dgm:t>
    </dgm:pt>
    <dgm:pt modelId="{ABEA89D1-D214-4A92-8E89-DCCD3AD7CFF8}" type="parTrans" cxnId="{73A6A272-F0DE-4DB3-B019-C51562BD0FB3}">
      <dgm:prSet/>
      <dgm:spPr/>
      <dgm:t>
        <a:bodyPr/>
        <a:lstStyle/>
        <a:p>
          <a:endParaRPr lang="hr-HR"/>
        </a:p>
      </dgm:t>
    </dgm:pt>
    <dgm:pt modelId="{CE279CE7-022E-4C03-A917-C58203A7A125}" type="sibTrans" cxnId="{73A6A272-F0DE-4DB3-B019-C51562BD0FB3}">
      <dgm:prSet/>
      <dgm:spPr/>
      <dgm:t>
        <a:bodyPr/>
        <a:lstStyle/>
        <a:p>
          <a:endParaRPr lang="hr-HR"/>
        </a:p>
      </dgm:t>
    </dgm:pt>
    <dgm:pt modelId="{122DEC71-4861-403A-A81F-4E0695852DB8}">
      <dgm:prSet/>
      <dgm:spPr/>
      <dgm:t>
        <a:bodyPr/>
        <a:lstStyle/>
        <a:p>
          <a:r>
            <a:rPr lang="hr-HR" b="1" dirty="0"/>
            <a:t>Vrstu i trajanje</a:t>
          </a:r>
          <a:r>
            <a:rPr lang="hr-HR" dirty="0"/>
            <a:t> tjelesne aktivnosti</a:t>
          </a:r>
        </a:p>
      </dgm:t>
    </dgm:pt>
    <dgm:pt modelId="{A56A9886-4E25-427D-8B0C-4B1237814AD3}" type="parTrans" cxnId="{7DF65041-7836-4563-B46E-D6150A6C4CD1}">
      <dgm:prSet/>
      <dgm:spPr/>
      <dgm:t>
        <a:bodyPr/>
        <a:lstStyle/>
        <a:p>
          <a:endParaRPr lang="hr-HR"/>
        </a:p>
      </dgm:t>
    </dgm:pt>
    <dgm:pt modelId="{21CE19AF-8E37-4481-927F-C3A47D1C64A6}" type="sibTrans" cxnId="{7DF65041-7836-4563-B46E-D6150A6C4CD1}">
      <dgm:prSet/>
      <dgm:spPr/>
      <dgm:t>
        <a:bodyPr/>
        <a:lstStyle/>
        <a:p>
          <a:endParaRPr lang="hr-HR"/>
        </a:p>
      </dgm:t>
    </dgm:pt>
    <dgm:pt modelId="{28A85672-890F-4657-8A9B-A0B2A6CB8243}">
      <dgm:prSet/>
      <dgm:spPr/>
      <dgm:t>
        <a:bodyPr/>
        <a:lstStyle/>
        <a:p>
          <a:r>
            <a:rPr lang="hr-HR" b="1" dirty="0"/>
            <a:t>Količinu</a:t>
          </a:r>
          <a:r>
            <a:rPr lang="hr-HR" dirty="0"/>
            <a:t> unesene hrane </a:t>
          </a:r>
        </a:p>
      </dgm:t>
    </dgm:pt>
    <dgm:pt modelId="{70AB1CD7-95BA-453D-AFC4-5069CCD59091}" type="parTrans" cxnId="{C55FE0FE-ED84-48EF-A2E4-C342ED49443F}">
      <dgm:prSet/>
      <dgm:spPr/>
      <dgm:t>
        <a:bodyPr/>
        <a:lstStyle/>
        <a:p>
          <a:endParaRPr lang="hr-HR"/>
        </a:p>
      </dgm:t>
    </dgm:pt>
    <dgm:pt modelId="{D8ED5E15-9DA2-4C16-9218-17CB6B11775F}" type="sibTrans" cxnId="{C55FE0FE-ED84-48EF-A2E4-C342ED49443F}">
      <dgm:prSet/>
      <dgm:spPr/>
      <dgm:t>
        <a:bodyPr/>
        <a:lstStyle/>
        <a:p>
          <a:endParaRPr lang="hr-HR"/>
        </a:p>
      </dgm:t>
    </dgm:pt>
    <dgm:pt modelId="{36F2C81C-F8A7-4FBE-9520-B4BA7196DC32}" type="pres">
      <dgm:prSet presAssocID="{8DF0E6D8-7131-473A-80B9-B23BF19B8F45}" presName="linearFlow" presStyleCnt="0">
        <dgm:presLayoutVars>
          <dgm:dir/>
          <dgm:resizeHandles val="exact"/>
        </dgm:presLayoutVars>
      </dgm:prSet>
      <dgm:spPr/>
    </dgm:pt>
    <dgm:pt modelId="{8F7F38AA-C4A2-47EA-B6E6-6A97D26F6F3E}" type="pres">
      <dgm:prSet presAssocID="{0DCB05AB-CA1D-4CF7-BB42-1A769CE2A5A4}" presName="composite" presStyleCnt="0"/>
      <dgm:spPr/>
    </dgm:pt>
    <dgm:pt modelId="{19C57EAF-C44A-4A24-94FC-2334ABBACB9E}" type="pres">
      <dgm:prSet presAssocID="{0DCB05AB-CA1D-4CF7-BB42-1A769CE2A5A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6E975F-25DE-43A6-B1C1-B2EAB844432D}" type="pres">
      <dgm:prSet presAssocID="{0DCB05AB-CA1D-4CF7-BB42-1A769CE2A5A4}" presName="txShp" presStyleLbl="node1" presStyleIdx="0" presStyleCnt="3">
        <dgm:presLayoutVars>
          <dgm:bulletEnabled val="1"/>
        </dgm:presLayoutVars>
      </dgm:prSet>
      <dgm:spPr/>
    </dgm:pt>
    <dgm:pt modelId="{347BE3BE-BD3F-4E12-ADB9-9E3204762566}" type="pres">
      <dgm:prSet presAssocID="{CE279CE7-022E-4C03-A917-C58203A7A125}" presName="spacing" presStyleCnt="0"/>
      <dgm:spPr/>
    </dgm:pt>
    <dgm:pt modelId="{2F76BD81-EC54-4DC9-A158-AE6D7DE26564}" type="pres">
      <dgm:prSet presAssocID="{28A85672-890F-4657-8A9B-A0B2A6CB8243}" presName="composite" presStyleCnt="0"/>
      <dgm:spPr/>
    </dgm:pt>
    <dgm:pt modelId="{48B05FF3-CC3E-4EBB-B775-9DA8F04CE275}" type="pres">
      <dgm:prSet presAssocID="{28A85672-890F-4657-8A9B-A0B2A6CB824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058412-C887-4DC6-9477-B517388AF691}" type="pres">
      <dgm:prSet presAssocID="{28A85672-890F-4657-8A9B-A0B2A6CB8243}" presName="txShp" presStyleLbl="node1" presStyleIdx="1" presStyleCnt="3">
        <dgm:presLayoutVars>
          <dgm:bulletEnabled val="1"/>
        </dgm:presLayoutVars>
      </dgm:prSet>
      <dgm:spPr/>
    </dgm:pt>
    <dgm:pt modelId="{CC41FC8F-01FA-4C25-85F7-0138AA49F315}" type="pres">
      <dgm:prSet presAssocID="{D8ED5E15-9DA2-4C16-9218-17CB6B11775F}" presName="spacing" presStyleCnt="0"/>
      <dgm:spPr/>
    </dgm:pt>
    <dgm:pt modelId="{9469A173-A966-435C-8076-94FADAA9E5F8}" type="pres">
      <dgm:prSet presAssocID="{122DEC71-4861-403A-A81F-4E0695852DB8}" presName="composite" presStyleCnt="0"/>
      <dgm:spPr/>
    </dgm:pt>
    <dgm:pt modelId="{DEDB5728-E006-4537-B5A4-5B91DC217FC9}" type="pres">
      <dgm:prSet presAssocID="{122DEC71-4861-403A-A81F-4E0695852DB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0B41D42-AE56-4524-837F-96F6BF0B49A3}" type="pres">
      <dgm:prSet presAssocID="{122DEC71-4861-403A-A81F-4E0695852DB8}" presName="txShp" presStyleLbl="node1" presStyleIdx="2" presStyleCnt="3">
        <dgm:presLayoutVars>
          <dgm:bulletEnabled val="1"/>
        </dgm:presLayoutVars>
      </dgm:prSet>
      <dgm:spPr/>
    </dgm:pt>
  </dgm:ptLst>
  <dgm:cxnLst>
    <dgm:cxn modelId="{7DF65041-7836-4563-B46E-D6150A6C4CD1}" srcId="{8DF0E6D8-7131-473A-80B9-B23BF19B8F45}" destId="{122DEC71-4861-403A-A81F-4E0695852DB8}" srcOrd="2" destOrd="0" parTransId="{A56A9886-4E25-427D-8B0C-4B1237814AD3}" sibTransId="{21CE19AF-8E37-4481-927F-C3A47D1C64A6}"/>
    <dgm:cxn modelId="{73A6A272-F0DE-4DB3-B019-C51562BD0FB3}" srcId="{8DF0E6D8-7131-473A-80B9-B23BF19B8F45}" destId="{0DCB05AB-CA1D-4CF7-BB42-1A769CE2A5A4}" srcOrd="0" destOrd="0" parTransId="{ABEA89D1-D214-4A92-8E89-DCCD3AD7CFF8}" sibTransId="{CE279CE7-022E-4C03-A917-C58203A7A125}"/>
    <dgm:cxn modelId="{A4B89896-D0BF-473E-8AF7-043D6E671D9C}" type="presOf" srcId="{8DF0E6D8-7131-473A-80B9-B23BF19B8F45}" destId="{36F2C81C-F8A7-4FBE-9520-B4BA7196DC32}" srcOrd="0" destOrd="0" presId="urn:microsoft.com/office/officeart/2005/8/layout/vList3#1"/>
    <dgm:cxn modelId="{C44B3ED5-519F-40EC-9A4F-F6316223B2CF}" type="presOf" srcId="{122DEC71-4861-403A-A81F-4E0695852DB8}" destId="{B0B41D42-AE56-4524-837F-96F6BF0B49A3}" srcOrd="0" destOrd="0" presId="urn:microsoft.com/office/officeart/2005/8/layout/vList3#1"/>
    <dgm:cxn modelId="{F214DEF7-AEA3-4B78-B503-AEDFEBF8C0B2}" type="presOf" srcId="{28A85672-890F-4657-8A9B-A0B2A6CB8243}" destId="{E6058412-C887-4DC6-9477-B517388AF691}" srcOrd="0" destOrd="0" presId="urn:microsoft.com/office/officeart/2005/8/layout/vList3#1"/>
    <dgm:cxn modelId="{C55FE0FE-ED84-48EF-A2E4-C342ED49443F}" srcId="{8DF0E6D8-7131-473A-80B9-B23BF19B8F45}" destId="{28A85672-890F-4657-8A9B-A0B2A6CB8243}" srcOrd="1" destOrd="0" parTransId="{70AB1CD7-95BA-453D-AFC4-5069CCD59091}" sibTransId="{D8ED5E15-9DA2-4C16-9218-17CB6B11775F}"/>
    <dgm:cxn modelId="{7C1F18FF-01F9-48CD-A343-00E88EFF4A81}" type="presOf" srcId="{0DCB05AB-CA1D-4CF7-BB42-1A769CE2A5A4}" destId="{596E975F-25DE-43A6-B1C1-B2EAB844432D}" srcOrd="0" destOrd="0" presId="urn:microsoft.com/office/officeart/2005/8/layout/vList3#1"/>
    <dgm:cxn modelId="{5B9024F6-EC96-4B31-854F-CF6B40A1A4F9}" type="presParOf" srcId="{36F2C81C-F8A7-4FBE-9520-B4BA7196DC32}" destId="{8F7F38AA-C4A2-47EA-B6E6-6A97D26F6F3E}" srcOrd="0" destOrd="0" presId="urn:microsoft.com/office/officeart/2005/8/layout/vList3#1"/>
    <dgm:cxn modelId="{A29A3C12-1699-43AD-93C0-9D483B0FCDE6}" type="presParOf" srcId="{8F7F38AA-C4A2-47EA-B6E6-6A97D26F6F3E}" destId="{19C57EAF-C44A-4A24-94FC-2334ABBACB9E}" srcOrd="0" destOrd="0" presId="urn:microsoft.com/office/officeart/2005/8/layout/vList3#1"/>
    <dgm:cxn modelId="{9D9788B7-BCCF-4BB9-9CF3-15F5E6B64230}" type="presParOf" srcId="{8F7F38AA-C4A2-47EA-B6E6-6A97D26F6F3E}" destId="{596E975F-25DE-43A6-B1C1-B2EAB844432D}" srcOrd="1" destOrd="0" presId="urn:microsoft.com/office/officeart/2005/8/layout/vList3#1"/>
    <dgm:cxn modelId="{D887297F-06FC-4A14-9774-121E094FD1BB}" type="presParOf" srcId="{36F2C81C-F8A7-4FBE-9520-B4BA7196DC32}" destId="{347BE3BE-BD3F-4E12-ADB9-9E3204762566}" srcOrd="1" destOrd="0" presId="urn:microsoft.com/office/officeart/2005/8/layout/vList3#1"/>
    <dgm:cxn modelId="{AA0C31B7-90B4-4F03-B5B1-E0D89677275B}" type="presParOf" srcId="{36F2C81C-F8A7-4FBE-9520-B4BA7196DC32}" destId="{2F76BD81-EC54-4DC9-A158-AE6D7DE26564}" srcOrd="2" destOrd="0" presId="urn:microsoft.com/office/officeart/2005/8/layout/vList3#1"/>
    <dgm:cxn modelId="{BA089FE4-6874-412E-A8D5-48CBDD3F7FC0}" type="presParOf" srcId="{2F76BD81-EC54-4DC9-A158-AE6D7DE26564}" destId="{48B05FF3-CC3E-4EBB-B775-9DA8F04CE275}" srcOrd="0" destOrd="0" presId="urn:microsoft.com/office/officeart/2005/8/layout/vList3#1"/>
    <dgm:cxn modelId="{2B9CD774-1D73-470F-9A5B-18F6DF870F31}" type="presParOf" srcId="{2F76BD81-EC54-4DC9-A158-AE6D7DE26564}" destId="{E6058412-C887-4DC6-9477-B517388AF691}" srcOrd="1" destOrd="0" presId="urn:microsoft.com/office/officeart/2005/8/layout/vList3#1"/>
    <dgm:cxn modelId="{E9F4A1DA-5C64-48F5-BD3E-04AA5EFECECB}" type="presParOf" srcId="{36F2C81C-F8A7-4FBE-9520-B4BA7196DC32}" destId="{CC41FC8F-01FA-4C25-85F7-0138AA49F315}" srcOrd="3" destOrd="0" presId="urn:microsoft.com/office/officeart/2005/8/layout/vList3#1"/>
    <dgm:cxn modelId="{558833E0-9672-4F25-9EE3-BADDDD790A5E}" type="presParOf" srcId="{36F2C81C-F8A7-4FBE-9520-B4BA7196DC32}" destId="{9469A173-A966-435C-8076-94FADAA9E5F8}" srcOrd="4" destOrd="0" presId="urn:microsoft.com/office/officeart/2005/8/layout/vList3#1"/>
    <dgm:cxn modelId="{FC07C666-56D2-4257-BE83-2D44D1EDDDE7}" type="presParOf" srcId="{9469A173-A966-435C-8076-94FADAA9E5F8}" destId="{DEDB5728-E006-4537-B5A4-5B91DC217FC9}" srcOrd="0" destOrd="0" presId="urn:microsoft.com/office/officeart/2005/8/layout/vList3#1"/>
    <dgm:cxn modelId="{2B3A3F87-2941-4B29-8D0A-2D2C9EFB5F5E}" type="presParOf" srcId="{9469A173-A966-435C-8076-94FADAA9E5F8}" destId="{B0B41D42-AE56-4524-837F-96F6BF0B49A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975F-25DE-43A6-B1C1-B2EAB844432D}">
      <dsp:nvSpPr>
        <dsp:cNvPr id="0" name=""/>
        <dsp:cNvSpPr/>
      </dsp:nvSpPr>
      <dsp:spPr>
        <a:xfrm rot="10800000">
          <a:off x="986278" y="264"/>
          <a:ext cx="3087907" cy="833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Vrijeme</a:t>
          </a:r>
          <a:r>
            <a:rPr lang="hr-HR" sz="2300" kern="1200" dirty="0"/>
            <a:t> objeda </a:t>
          </a:r>
        </a:p>
      </dsp:txBody>
      <dsp:txXfrm rot="10800000">
        <a:off x="1194775" y="264"/>
        <a:ext cx="2879410" cy="833988"/>
      </dsp:txXfrm>
    </dsp:sp>
    <dsp:sp modelId="{19C57EAF-C44A-4A24-94FC-2334ABBACB9E}">
      <dsp:nvSpPr>
        <dsp:cNvPr id="0" name=""/>
        <dsp:cNvSpPr/>
      </dsp:nvSpPr>
      <dsp:spPr>
        <a:xfrm>
          <a:off x="569284" y="264"/>
          <a:ext cx="833988" cy="8339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58412-C887-4DC6-9477-B517388AF691}">
      <dsp:nvSpPr>
        <dsp:cNvPr id="0" name=""/>
        <dsp:cNvSpPr/>
      </dsp:nvSpPr>
      <dsp:spPr>
        <a:xfrm rot="10800000">
          <a:off x="986278" y="1083203"/>
          <a:ext cx="3087907" cy="833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Količinu</a:t>
          </a:r>
          <a:r>
            <a:rPr lang="hr-HR" sz="2300" kern="1200" dirty="0"/>
            <a:t> unesene hrane </a:t>
          </a:r>
        </a:p>
      </dsp:txBody>
      <dsp:txXfrm rot="10800000">
        <a:off x="1194775" y="1083203"/>
        <a:ext cx="2879410" cy="833988"/>
      </dsp:txXfrm>
    </dsp:sp>
    <dsp:sp modelId="{48B05FF3-CC3E-4EBB-B775-9DA8F04CE275}">
      <dsp:nvSpPr>
        <dsp:cNvPr id="0" name=""/>
        <dsp:cNvSpPr/>
      </dsp:nvSpPr>
      <dsp:spPr>
        <a:xfrm>
          <a:off x="569284" y="1083203"/>
          <a:ext cx="833988" cy="8339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41D42-AE56-4524-837F-96F6BF0B49A3}">
      <dsp:nvSpPr>
        <dsp:cNvPr id="0" name=""/>
        <dsp:cNvSpPr/>
      </dsp:nvSpPr>
      <dsp:spPr>
        <a:xfrm rot="10800000">
          <a:off x="986278" y="2166143"/>
          <a:ext cx="3087907" cy="833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Vrstu i trajanje</a:t>
          </a:r>
          <a:r>
            <a:rPr lang="hr-HR" sz="2300" kern="1200" dirty="0"/>
            <a:t> tjelesne aktivnosti</a:t>
          </a:r>
        </a:p>
      </dsp:txBody>
      <dsp:txXfrm rot="10800000">
        <a:off x="1194775" y="2166143"/>
        <a:ext cx="2879410" cy="833988"/>
      </dsp:txXfrm>
    </dsp:sp>
    <dsp:sp modelId="{DEDB5728-E006-4537-B5A4-5B91DC217FC9}">
      <dsp:nvSpPr>
        <dsp:cNvPr id="0" name=""/>
        <dsp:cNvSpPr/>
      </dsp:nvSpPr>
      <dsp:spPr>
        <a:xfrm>
          <a:off x="569284" y="2166143"/>
          <a:ext cx="833988" cy="8339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9AC207-0066-486D-9FD5-0A5B910C6E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B6C0D-F768-4284-8152-48997295B2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729AFD-FF98-4072-866B-C306F11FB39A}" type="datetimeFigureOut">
              <a:rPr lang="hr-HR"/>
              <a:pPr>
                <a:defRPr/>
              </a:pPr>
              <a:t>16.1.2024.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EB7C3-B416-4046-8A49-4854B0CFD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2AF67-4489-4769-8C28-F51C8086A6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0CCB27-45C4-4991-A0C3-F30D5ED13CB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2F20E-E7A3-43AF-808D-6981C44F1F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A2B52-D12C-447F-B4CC-BC1F5B379F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76954F-4F16-4BE3-8460-1F864635B60E}" type="datetimeFigureOut">
              <a:rPr lang="hr-HR"/>
              <a:pPr>
                <a:defRPr/>
              </a:pPr>
              <a:t>16.1.2024.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9822E2-02BC-4541-8E8D-9A6BBAF12F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11A7BA-BA11-4CB6-9DAE-28CA21253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09014-C052-454A-9233-7247DE089D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DB7EC-8994-4391-B33A-69549EBE1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F26030-3B6E-4D67-8F35-3A13BA6DDAB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F3CBA788-4928-4F1A-95DD-0071B0902F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68E3EC95-7665-4DA1-BB24-C84950FA3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Alien - početak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34A45536-969A-4AE5-BC99-DF96A8E90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4C6135-E974-4379-8C65-37DF6979B11A}" type="slidenum">
              <a:rPr lang="hr-HR" altLang="sr-Latn-RS" smtClean="0"/>
              <a:pPr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24B7912-CD12-48F5-9487-473EDC3DC6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DFD56B8-25BF-45AE-A73E-176DC4A17F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Alien - voda</a:t>
            </a: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4F1F7600-E84B-4E93-B4AC-6482C0631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ABE458-6FC9-4021-A327-CEDD8D592154}" type="slidenum">
              <a:rPr lang="hr-HR" altLang="sr-Latn-RS" smtClean="0"/>
              <a:pPr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id="{30DB0A3B-DCB0-46A3-AE82-96B550ACD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661CAC08-9CA9-4CB3-A4FA-5FD25AC0A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Savjetuje se upisivati i dnevno unesenu količinu serviranja pojedine grupe namirnica te ih usporediti s preporučenim brojem serviranja.</a:t>
            </a:r>
          </a:p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8790F9E0-61AB-4CB4-AD73-9F1B8DD24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FC91E-ECEC-462A-8111-30B3E9F37584}" type="slidenum">
              <a:rPr lang="hr-HR" altLang="sr-Latn-RS" smtClean="0"/>
              <a:pPr>
                <a:spcBef>
                  <a:spcPct val="0"/>
                </a:spcBef>
              </a:pPr>
              <a:t>64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DDBCF8C7-7EDB-40CE-9628-91CE3C399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1A33A9DE-292A-4712-87A0-7D4B1EFFE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Alien - kalcij</a:t>
            </a:r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04F807B0-EECB-4EFC-9CD8-B340A8472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0CC49-3335-476A-BA7D-7ABC7D618BA3}" type="slidenum">
              <a:rPr lang="hr-HR" altLang="sr-Latn-RS" smtClean="0"/>
              <a:pPr>
                <a:spcBef>
                  <a:spcPct val="0"/>
                </a:spcBef>
              </a:pPr>
              <a:t>77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zervirano mjesto slike slajda 1">
            <a:extLst>
              <a:ext uri="{FF2B5EF4-FFF2-40B4-BE49-F238E27FC236}">
                <a16:creationId xmlns:a16="http://schemas.microsoft.com/office/drawing/2014/main" id="{8C7A8E62-4F69-46F9-807A-3B4DE81C8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zervirano mjesto bilježaka 2">
            <a:extLst>
              <a:ext uri="{FF2B5EF4-FFF2-40B4-BE49-F238E27FC236}">
                <a16:creationId xmlns:a16="http://schemas.microsoft.com/office/drawing/2014/main" id="{BC97D6D7-1D64-4866-9BF7-E8D0989E79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71012" name="Rezervirano mjesto broja slajda 3">
            <a:extLst>
              <a:ext uri="{FF2B5EF4-FFF2-40B4-BE49-F238E27FC236}">
                <a16:creationId xmlns:a16="http://schemas.microsoft.com/office/drawing/2014/main" id="{58995887-7BEF-4075-AF78-BB8C603B0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EA4A88-D817-47C2-9BC8-C3A276FA280A}" type="slidenum">
              <a:rPr lang="hr-HR" altLang="sr-Latn-RS" smtClean="0"/>
              <a:pPr>
                <a:spcBef>
                  <a:spcPct val="0"/>
                </a:spcBef>
              </a:pPr>
              <a:t>91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zervirano mjesto slike slajda 1">
            <a:extLst>
              <a:ext uri="{FF2B5EF4-FFF2-40B4-BE49-F238E27FC236}">
                <a16:creationId xmlns:a16="http://schemas.microsoft.com/office/drawing/2014/main" id="{96ED2013-BBA2-4468-8490-5F14C1A149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zervirano mjesto bilježaka 2">
            <a:extLst>
              <a:ext uri="{FF2B5EF4-FFF2-40B4-BE49-F238E27FC236}">
                <a16:creationId xmlns:a16="http://schemas.microsoft.com/office/drawing/2014/main" id="{9A429050-CB94-45D7-A46E-898DCA6BE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73060" name="Rezervirano mjesto broja slajda 3">
            <a:extLst>
              <a:ext uri="{FF2B5EF4-FFF2-40B4-BE49-F238E27FC236}">
                <a16:creationId xmlns:a16="http://schemas.microsoft.com/office/drawing/2014/main" id="{2D1FAF2C-1FA0-4E2C-B873-5F65CD7B2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C4B8B3-BB07-4F73-A1A9-7360A64D2C24}" type="slidenum">
              <a:rPr lang="hr-HR" altLang="sr-Latn-RS" smtClean="0"/>
              <a:pPr>
                <a:spcBef>
                  <a:spcPct val="0"/>
                </a:spcBef>
              </a:pPr>
              <a:t>92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>
            <a:extLst>
              <a:ext uri="{FF2B5EF4-FFF2-40B4-BE49-F238E27FC236}">
                <a16:creationId xmlns:a16="http://schemas.microsoft.com/office/drawing/2014/main" id="{3B71DECF-1FDA-4BB7-9EAC-CC6AAB827A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>
            <a:extLst>
              <a:ext uri="{FF2B5EF4-FFF2-40B4-BE49-F238E27FC236}">
                <a16:creationId xmlns:a16="http://schemas.microsoft.com/office/drawing/2014/main" id="{D1A0E9D6-5EBF-4366-B0B8-87370E2DF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Alien - sendvič</a:t>
            </a:r>
          </a:p>
        </p:txBody>
      </p:sp>
      <p:sp>
        <p:nvSpPr>
          <p:cNvPr id="186372" name="Slide Number Placeholder 3">
            <a:extLst>
              <a:ext uri="{FF2B5EF4-FFF2-40B4-BE49-F238E27FC236}">
                <a16:creationId xmlns:a16="http://schemas.microsoft.com/office/drawing/2014/main" id="{85188AB5-ED4B-43BA-B13D-10CA29B54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E88DA6-5430-438D-ADD3-5D383A4799C6}" type="slidenum">
              <a:rPr lang="hr-HR" altLang="sr-Latn-RS" smtClean="0"/>
              <a:pPr>
                <a:spcBef>
                  <a:spcPct val="0"/>
                </a:spcBef>
              </a:pPr>
              <a:t>104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>
            <a:extLst>
              <a:ext uri="{FF2B5EF4-FFF2-40B4-BE49-F238E27FC236}">
                <a16:creationId xmlns:a16="http://schemas.microsoft.com/office/drawing/2014/main" id="{1B8485D0-E46D-4C95-9681-267B25AC63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>
            <a:extLst>
              <a:ext uri="{FF2B5EF4-FFF2-40B4-BE49-F238E27FC236}">
                <a16:creationId xmlns:a16="http://schemas.microsoft.com/office/drawing/2014/main" id="{7A0E7D2D-6A19-4089-953B-856E0BBB06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/>
          </a:p>
        </p:txBody>
      </p:sp>
      <p:sp>
        <p:nvSpPr>
          <p:cNvPr id="198660" name="Slide Number Placeholder 3">
            <a:extLst>
              <a:ext uri="{FF2B5EF4-FFF2-40B4-BE49-F238E27FC236}">
                <a16:creationId xmlns:a16="http://schemas.microsoft.com/office/drawing/2014/main" id="{9BCE44B3-C0D6-4329-B3DD-8382DFE29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AB26E-CC20-4FE8-98CC-E59C8D0845EB}" type="slidenum">
              <a:rPr lang="hr-HR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109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4176464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45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0607E-79C1-49D1-99E3-064BA413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65DDC9-6B75-4BED-AA66-161750212F6F}" type="datetime1">
              <a:rPr lang="hr-HR"/>
              <a:pPr>
                <a:defRPr/>
              </a:pPr>
              <a:t>16.1.2024.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2F6C0-81D4-4BF5-8B75-F6FACD3D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Vrtim zdravi film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91643-4208-4B36-B8CB-3CCF490D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3A791E-8555-4DA8-BA93-0EE826A6828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051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C6DDC9-D894-4145-82B6-8BCCB14D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46F89-6BDE-4C38-BDFB-9A7979D8E1A7}" type="datetime1">
              <a:rPr lang="hr-HR"/>
              <a:pPr>
                <a:defRPr/>
              </a:pPr>
              <a:t>16.1.2024.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343363-CE15-46CF-92A1-5B68D264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Vrtim zdravi film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82C03E-D1B2-4750-AE9A-687FD5D7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0EF2B7-F384-468A-9481-A70B63AB1E6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4870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8E090-9DD1-48B4-9174-ED89C43A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3DD83-EBC8-4F10-A31C-4EE0271A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5F504-2E5C-491A-A7B9-B45A08B1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18DAC3-9CE5-4EDF-859C-33CD8008DCF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3098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8AC9A3-0971-4832-9EC3-2A13B3822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5976000" y="2496000"/>
            <a:ext cx="2844150" cy="1389000"/>
          </a:xfrm>
          <a:ln algn="ctr"/>
        </p:spPr>
        <p:txBody>
          <a:bodyPr bIns="4572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76000" y="3840000"/>
            <a:ext cx="2844150" cy="2592000"/>
          </a:xfrm>
          <a:ln algn="ctr"/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99DEF3D-9FCD-492D-83AA-6FBCC4FF5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975350" y="6551613"/>
            <a:ext cx="1081088" cy="27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E22E49D5-8301-4274-8879-A2447DFB6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380288" y="6551613"/>
            <a:ext cx="1511300" cy="231775"/>
          </a:xfrm>
          <a:prstGeom prst="rect">
            <a:avLst/>
          </a:prstGeom>
          <a:ln algn="ctr"/>
        </p:spPr>
        <p:txBody>
          <a:bodyPr/>
          <a:lstStyle>
            <a:lvl1pPr>
              <a:defRPr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70999"/>
      </p:ext>
    </p:extLst>
  </p:cSld>
  <p:clrMapOvr>
    <a:masterClrMapping/>
  </p:clrMapOvr>
  <p:transition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2" y="384003"/>
            <a:ext cx="8461375" cy="936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2" y="1440002"/>
            <a:ext cx="83280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2CBEA-397F-47FB-AF3E-7E12F2D5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E89B7-4266-44AE-859C-3E6324D5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13B65-0002-445D-B044-62D201A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B8257F7A-0A44-432E-AB36-320E5D4AE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59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99" y="1440002"/>
            <a:ext cx="4104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440002"/>
            <a:ext cx="4104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7CC43D-D41C-468A-8A0B-A1B6E200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B8EBE3-2A0C-49B9-A273-E6CBFC31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FD560-5427-4FF8-81E2-4081B486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0A3DA362-D5DF-44BB-845F-517C2100C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485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384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440002"/>
            <a:ext cx="4040188" cy="639763"/>
          </a:xfrm>
        </p:spPr>
        <p:txBody>
          <a:bodyPr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00" y="2160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40002"/>
            <a:ext cx="4041775" cy="639763"/>
          </a:xfrm>
        </p:spPr>
        <p:txBody>
          <a:bodyPr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60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570D73-6B7E-4810-AEEF-5C0668BD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A82867-E969-434F-ADAA-28A83414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52D6F7-886A-4AAC-A9DF-55CED9BE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6480F4BF-6C11-4367-802E-5FFA8BA9B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534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A076EB-C101-4E0F-9E3F-BD289340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71D3C4-30BA-4840-B2C8-7DDCA66D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7C5701-8DF6-40F2-8187-46039990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A84B1670-EAB8-41E2-A221-FE1DE118A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29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D99B25-ABEF-419B-AC6E-B21D99F5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7065B5-CF4D-445B-9B83-C40E66A7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CAFB60-F092-4D5B-B631-308301D2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B09DE268-7E28-4CA5-8F84-4E80A460F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36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E7D2541-E11F-4779-AE1F-4B507029BB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388" y="6524625"/>
            <a:ext cx="361950" cy="196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8BFBC6-CF7D-45B3-ACE8-FDBCE27756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8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4176464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FE223FE-E285-4549-B2D7-197FCD540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89700F32-D0B8-4805-A7E9-8F6746918F9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633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4176464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Char char="•"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AFC9854-BDB1-41B6-A5D7-DB500ABD4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3CFC94D9-C1D5-4B95-8EC4-A0A2C75759C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301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4176464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Char char="•"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7260986-5E34-4311-94FA-F603EB2AA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59E7EED5-0CA9-4E6C-A8FF-4EAE6FCD093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64058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4176464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Char char="•"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4659B83-EA98-49F4-AB3B-592F0CD51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C02D8FE5-25C3-4F66-A2C5-6CF7E6A8E60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4637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0BA1007-C278-42B3-BB84-1B3134140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5976000" y="2496000"/>
            <a:ext cx="2844150" cy="1389000"/>
          </a:xfrm>
          <a:ln algn="ctr"/>
        </p:spPr>
        <p:txBody>
          <a:bodyPr bIns="4572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76000" y="3840000"/>
            <a:ext cx="2844150" cy="2592000"/>
          </a:xfrm>
          <a:ln algn="ctr"/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3BA189F-8CD4-40B6-AB63-1AA5FBF32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975350" y="6551613"/>
            <a:ext cx="1081088" cy="27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A2CE5BA4-C2B7-4489-924E-5F05C010E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380288" y="6551613"/>
            <a:ext cx="1511300" cy="231775"/>
          </a:xfrm>
          <a:prstGeom prst="rect">
            <a:avLst/>
          </a:prstGeom>
          <a:ln algn="ctr"/>
        </p:spPr>
        <p:txBody>
          <a:bodyPr/>
          <a:lstStyle>
            <a:lvl1pPr>
              <a:defRPr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41295"/>
      </p:ext>
    </p:extLst>
  </p:cSld>
  <p:clrMapOvr>
    <a:masterClrMapping/>
  </p:clrMapOvr>
  <p:transition>
    <p:fade/>
  </p:transition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2" y="384003"/>
            <a:ext cx="8461375" cy="936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2" y="1440002"/>
            <a:ext cx="83280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4CE-A0FB-480E-B2A2-BF68A83E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48B3-DE69-4724-BA33-C6EDC024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C2CEA-0A68-4E19-A882-032C0DC3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240BD15C-510A-4E2D-8EBF-2EC3399AE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706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99" y="1440002"/>
            <a:ext cx="4104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440002"/>
            <a:ext cx="4104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5F6DB2-9E6C-4060-B074-0105FE08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D303D7-1F9B-449E-BB2B-3B6C03E3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D4E39E-6B29-4867-B969-0A078975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A389F3A2-32AB-4687-AE9F-6F219A46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685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384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440002"/>
            <a:ext cx="4040188" cy="639763"/>
          </a:xfrm>
        </p:spPr>
        <p:txBody>
          <a:bodyPr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00" y="2160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40002"/>
            <a:ext cx="4041775" cy="639763"/>
          </a:xfrm>
        </p:spPr>
        <p:txBody>
          <a:bodyPr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60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A2859E-D3B1-4F4D-8B38-D8010896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F1644D-D06B-4DD3-9615-E1676B89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864E4-A017-4F6F-9157-8396C0BE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E03AC88D-A053-416C-A6C7-B8561034E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68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C3705D-CA56-4B77-AA61-D553F18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3AAA95-824C-47B5-B29B-D352AE88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057928-61A7-4A91-B2EE-D2BE694F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2C8014A2-6238-4E40-85A8-F26EC829D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053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A62761-8DAA-4081-ABEF-B53E7BB3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D786A1-51C0-4301-8C4E-1365AECA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7AA0C9-9706-4AFA-918D-CE8DC83D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B1637098-C821-49B9-A073-6C6F6E40F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450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33CDEC1-3FB0-4B2C-B9AF-7BE8A1558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5976000" y="2496000"/>
            <a:ext cx="2844150" cy="1389000"/>
          </a:xfrm>
          <a:ln algn="ctr"/>
        </p:spPr>
        <p:txBody>
          <a:bodyPr bIns="4572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76000" y="3840000"/>
            <a:ext cx="2844150" cy="2592000"/>
          </a:xfrm>
          <a:ln algn="ctr"/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CB5BB6F-FABB-4486-95D5-6263CF5E2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975350" y="6551613"/>
            <a:ext cx="1081088" cy="27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C90D488E-4F98-4563-9766-3D47920C1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380288" y="6551613"/>
            <a:ext cx="1511300" cy="231775"/>
          </a:xfrm>
          <a:prstGeom prst="rect">
            <a:avLst/>
          </a:prstGeom>
          <a:ln algn="ctr"/>
        </p:spPr>
        <p:txBody>
          <a:bodyPr/>
          <a:lstStyle>
            <a:lvl1pPr>
              <a:defRPr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7538"/>
      </p:ext>
    </p:extLst>
  </p:cSld>
  <p:clrMapOvr>
    <a:masterClrMapping/>
  </p:clrMapOvr>
  <p:transition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17A4B-B88A-499F-ADE6-058ECA8F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D88D9-9D44-4567-95F8-C376687C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15193-E476-4B20-A43D-F12594E8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240A6F-7C0F-4CB9-A17D-195775F6037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40337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2" y="384003"/>
            <a:ext cx="8461375" cy="936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2" y="1440002"/>
            <a:ext cx="83280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9C05-E3D6-450C-B6EB-AA21F6A9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F0F69-9A33-42E0-9E05-C6E79F88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16788-CBAB-4ECB-B837-C58AC4D9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E5F8B2C2-98AA-443C-B85A-46B576A62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442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99" y="1440002"/>
            <a:ext cx="4104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440002"/>
            <a:ext cx="4104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99A56C-0CDC-493E-BE47-EC52253D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BF1D75-273B-4A22-AAAF-95FE5945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A5E72E-B23B-4E0F-AC53-AC798F2A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0B2E85D9-7A2D-4DDC-B7EF-5219461F5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334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384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440002"/>
            <a:ext cx="4040188" cy="639763"/>
          </a:xfrm>
        </p:spPr>
        <p:txBody>
          <a:bodyPr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00" y="2160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40002"/>
            <a:ext cx="4041775" cy="639763"/>
          </a:xfrm>
        </p:spPr>
        <p:txBody>
          <a:bodyPr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60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D6C1DA-1E44-4243-973B-14A8484A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6077E-3AB3-4FB5-B5EF-DA0C478B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744B79-BB7D-4807-B8AF-6E6ABD81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FE0C96B3-B1BB-4EC7-957C-B789645E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915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EF7AB1-2897-48B3-9610-AC432D0B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A4E3F2-C33A-4453-B95C-FE6720A1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F91555-489C-4D8B-BDE9-2F1EEE1C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2D122076-155D-4822-A758-799AF307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475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8266C8-CFAD-4FA7-A17D-0C927F4B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5" y="6551613"/>
            <a:ext cx="107950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D7A41A-B182-40E6-9EFC-4CB97036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638" y="6551613"/>
            <a:ext cx="3968750" cy="3333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6906EF-230A-4770-AFE4-B5F09C59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1613"/>
            <a:ext cx="252413" cy="1968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rgbClr val="696261"/>
                </a:solidFill>
              </a:defRPr>
            </a:lvl1pPr>
          </a:lstStyle>
          <a:p>
            <a:pPr>
              <a:defRPr/>
            </a:pPr>
            <a:fld id="{2E473E5A-A960-4BCC-A9A7-AC6222E0E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5687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2548171" y="1507722"/>
            <a:ext cx="6144567" cy="40025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99">
                <a:solidFill>
                  <a:srgbClr val="005B27"/>
                </a:solidFill>
              </a:defRPr>
            </a:lvl1pPr>
            <a:lvl2pPr marL="179330" indent="-179330">
              <a:lnSpc>
                <a:spcPct val="100000"/>
              </a:lnSpc>
              <a:spcBef>
                <a:spcPts val="800"/>
              </a:spcBef>
              <a:buClr>
                <a:srgbClr val="5BBA47"/>
              </a:buClr>
              <a:buFont typeface="Arial" panose="020B0604020202020204" pitchFamily="34" charset="0"/>
              <a:buChar char="•"/>
              <a:defRPr sz="1199">
                <a:solidFill>
                  <a:srgbClr val="005B27"/>
                </a:solidFill>
              </a:defRPr>
            </a:lvl2pPr>
            <a:lvl3pPr marL="358658" indent="-179330">
              <a:lnSpc>
                <a:spcPct val="100000"/>
              </a:lnSpc>
              <a:spcBef>
                <a:spcPts val="800"/>
              </a:spcBef>
              <a:buClr>
                <a:srgbClr val="5BBA47"/>
              </a:buClr>
              <a:buFont typeface="Arial" panose="020B0604020202020204" pitchFamily="34" charset="0"/>
              <a:buChar char="-"/>
              <a:defRPr sz="1199">
                <a:solidFill>
                  <a:srgbClr val="005B27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6" name="Title 1"/>
          <p:cNvSpPr>
            <a:spLocks noGrp="1"/>
          </p:cNvSpPr>
          <p:nvPr>
            <p:ph type="title"/>
          </p:nvPr>
        </p:nvSpPr>
        <p:spPr>
          <a:xfrm>
            <a:off x="422494" y="1507722"/>
            <a:ext cx="1703646" cy="751085"/>
          </a:xfrm>
        </p:spPr>
        <p:txBody>
          <a:bodyPr>
            <a:noAutofit/>
          </a:bodyPr>
          <a:lstStyle>
            <a:lvl1pPr>
              <a:defRPr sz="1799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2276" y="465522"/>
            <a:ext cx="8311343" cy="806275"/>
          </a:xfrm>
        </p:spPr>
        <p:txBody>
          <a:bodyPr anchor="ctr">
            <a:noAutofit/>
          </a:bodyPr>
          <a:lstStyle>
            <a:lvl1pPr>
              <a:defRPr sz="3599" b="0">
                <a:solidFill>
                  <a:srgbClr val="005B27"/>
                </a:solidFill>
                <a:latin typeface="Nexa Rust Script B 2"/>
                <a:cs typeface="Nexa Rust Script B 2"/>
              </a:defRPr>
            </a:lvl1pPr>
            <a:lvl2pPr>
              <a:defRPr sz="1199">
                <a:latin typeface="Segoe Script" panose="020B0504020000000003" pitchFamily="34" charset="0"/>
              </a:defRPr>
            </a:lvl2pPr>
            <a:lvl3pPr>
              <a:defRPr sz="1100">
                <a:latin typeface="Segoe Script" panose="020B0504020000000003" pitchFamily="34" charset="0"/>
              </a:defRPr>
            </a:lvl3pPr>
            <a:lvl4pPr>
              <a:defRPr sz="1050">
                <a:latin typeface="Segoe Script" panose="020B0504020000000003" pitchFamily="34" charset="0"/>
              </a:defRPr>
            </a:lvl4pPr>
            <a:lvl5pPr>
              <a:defRPr sz="1050">
                <a:latin typeface="Segoe Script" panose="020B050402000000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EEFF32-6E0C-4F4C-8405-9D411BE928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rgbClr val="005B2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38892C-C646-47EC-9E87-FEB40229CC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rgbClr val="005B27"/>
                </a:solidFill>
              </a:defRPr>
            </a:lvl1pPr>
          </a:lstStyle>
          <a:p>
            <a:pPr>
              <a:defRPr/>
            </a:pPr>
            <a:fld id="{FEB53C00-65F5-49E7-A277-C751B7C2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9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4176464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Char char="•"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668DDF1-1448-49F3-A460-0633F5DC7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9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B12EECC4-FA76-4863-AAEC-52963D58062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8802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24;p5">
            <a:extLst>
              <a:ext uri="{FF2B5EF4-FFF2-40B4-BE49-F238E27FC236}">
                <a16:creationId xmlns:a16="http://schemas.microsoft.com/office/drawing/2014/main" id="{4BB18E7D-65AB-4E21-BA30-14CCD6027D70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5606B42-0383-421B-B80D-8E0A4E04A6BA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151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3AD24057-8D11-4560-B13F-EA0C3ADE2EC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9853FC48-638C-4418-BCD4-444ED0D92D25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5363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98FB0-2AB6-483F-886A-FBF38142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EE7AC-877F-41F2-BECE-8951227D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7C873-1A23-44CA-B99E-9A4755C5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D71B-1EB6-4942-817E-23B85E66C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0F608-E9BF-4A30-97DC-12F7114B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9F7E5-777E-4CBA-B65B-6CE88853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25A31-96FD-46EF-A47A-AAB677E6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DA7F33-0104-4053-BF62-77E6D8E751C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56593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276A-8FEA-48DC-AF7A-476F0C31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F925C-2BD0-45C0-93C7-47F5C754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648E-1B44-45FC-B4AA-612F45F6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BBBD-61E5-4997-8389-25093DB92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5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D6B94-4700-4621-AF97-C88C19F6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2E2B8-B76F-47AE-897E-AC9A8B3B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4ED95-1F71-425D-8251-E5F78AB0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C97D-0AEA-46D4-A147-1FE6F2571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1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4797-0EC1-4E23-8ED7-7CB51D7D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5EAD9-E420-45CA-A1AB-F922D59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8CDD6-75E9-479B-8188-D6FA468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3643-647E-4944-822C-6C170079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3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AD6D8-3F29-40B5-85D6-4DE38EB8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3C0D9-8096-4812-9BB2-418F0DFB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CC34D-B2F4-4EA5-B239-8428108D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A95-6CE0-4FA8-85A0-A62CF7AB4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4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027C-98D9-4502-86AD-ACEF3EC4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7B115-653D-424C-AC7A-0CE38EF3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108D2-CD5E-4859-83E2-3CF49310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FCD4-CC5D-4287-A6A5-B54B0E40F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6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B0316-7B15-429A-9D1D-62AFB318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EB7D1-5897-4958-B5AD-72D01E69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9492C-55F6-4B0E-A182-811DF83E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6576-CC98-43EA-932F-28869B41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5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431D6-9C8C-40DF-B469-07673726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422C5-B41E-4B5C-820E-3ACCB885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962ED-375D-4A66-946D-01434021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172F-7D0E-4EF4-BB4B-9B681C18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6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443DD-95F2-423A-8802-0D573F96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6FEBD-D3BD-4A10-8ABA-FBF35519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BA0E2-EDF5-4589-ACD5-386EB67D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0221-F527-4C69-A512-3281BE4F0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33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C0DA-A3A6-4A0A-98F1-E1FF9E73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8ECAD-D7CC-40A5-8179-D3891D01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A2313-94A0-4333-B159-87AD3D1C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0780-9F36-4222-B809-ACA96328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1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6B2B-593C-4E3A-BF61-74BE8CC7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9BFF-D2B0-4171-8AA5-028F3194CF00}" type="datetimeFigureOut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D4F18-A9E8-4475-9F73-D8D16CF1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3E3CE-9717-414E-89A5-C18E3D4D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EE3D-3E87-4C85-9A84-30E7995A2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8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D2E37-8CBF-447B-B754-2658B171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E8FE7-176B-48D1-AC9E-B913C748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817E-5566-477B-8FC6-975A55BB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DCDCCB-57BE-4883-9058-D25325CB39D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9385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ACA7A-F645-410A-B590-D504F3C8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8DD7C-77EA-44A8-9603-15458792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24EF1-7A04-4068-8747-5892895E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EB42E9-6D6E-460E-8219-D323BCC2E57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7237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34D07-70B0-4364-B0D8-8FD29CA7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F9AA-27EB-46A0-9266-4969D240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566F6-4590-43AD-B008-EF9E73C6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121E57-AFC3-4536-A269-574B2108413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8171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D5CE0-B227-4C3B-A77D-97B74C41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873D1-ECF2-4B54-BD13-7BA6A289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E716-E9C5-4A96-A0AD-A2ED6C17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5A0DBA-45DF-40B5-97FE-20252066DA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43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DB3C50-DDFD-42D7-A4AF-7800B1F5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7600CD-3F93-4C01-B076-A728719C8172}" type="datetime1">
              <a:rPr lang="hr-HR"/>
              <a:pPr>
                <a:defRPr/>
              </a:pPr>
              <a:t>16.1.2024.</a:t>
            </a:fld>
            <a:endParaRPr lang="hr-H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32D4A9-F564-4F0B-936F-53DEFE1B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Vrtim zdravi film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D82DD7-F213-4EEB-A914-C9B42843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6B1CE8-8F73-4C9C-BDE5-30AAF02F2A5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2919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452CC93-34A4-4E37-A707-C6BBA95B21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Nestlé Vrtim Zdravi Film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1E2A17-2158-497F-9279-59DA20044F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557338"/>
            <a:ext cx="82296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728395-32DA-4C8B-BA48-ABEA07EBD0FA}"/>
              </a:ext>
            </a:extLst>
          </p:cNvPr>
          <p:cNvCxnSpPr/>
          <p:nvPr userDrawn="1"/>
        </p:nvCxnSpPr>
        <p:spPr>
          <a:xfrm>
            <a:off x="-107950" y="6021388"/>
            <a:ext cx="3167063" cy="836612"/>
          </a:xfrm>
          <a:prstGeom prst="line">
            <a:avLst/>
          </a:prstGeom>
          <a:ln w="38100">
            <a:solidFill>
              <a:srgbClr val="A5D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303081-472C-4B16-87FD-A2B9864D656E}"/>
              </a:ext>
            </a:extLst>
          </p:cNvPr>
          <p:cNvCxnSpPr/>
          <p:nvPr userDrawn="1"/>
        </p:nvCxnSpPr>
        <p:spPr>
          <a:xfrm flipV="1">
            <a:off x="3563938" y="5445125"/>
            <a:ext cx="5580062" cy="1412875"/>
          </a:xfrm>
          <a:prstGeom prst="line">
            <a:avLst/>
          </a:prstGeom>
          <a:ln w="38100">
            <a:solidFill>
              <a:srgbClr val="A5D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4443E6-96EA-4A2F-9E12-90A370D78B36}"/>
              </a:ext>
            </a:extLst>
          </p:cNvPr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 w="38100">
            <a:solidFill>
              <a:srgbClr val="A5D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8">
            <a:extLst>
              <a:ext uri="{FF2B5EF4-FFF2-40B4-BE49-F238E27FC236}">
                <a16:creationId xmlns:a16="http://schemas.microsoft.com/office/drawing/2014/main" id="{755CE332-90A3-44F2-8E96-EE9C811757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49963"/>
            <a:ext cx="15700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927C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927C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927C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927C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927C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927C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927C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927C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927C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30FDF93C-54D0-40B5-ABDB-508E35A234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1">
            <a:extLst>
              <a:ext uri="{FF2B5EF4-FFF2-40B4-BE49-F238E27FC236}">
                <a16:creationId xmlns:a16="http://schemas.microsoft.com/office/drawing/2014/main" id="{94F92803-429E-401F-9734-13D17F074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87338" y="384175"/>
            <a:ext cx="846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22">
            <a:extLst>
              <a:ext uri="{FF2B5EF4-FFF2-40B4-BE49-F238E27FC236}">
                <a16:creationId xmlns:a16="http://schemas.microsoft.com/office/drawing/2014/main" id="{5AD2D66A-1491-4408-A157-C9B071B1B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287338" y="1439863"/>
            <a:ext cx="8328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texte style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5" r:id="rId10"/>
  </p:sldLayoutIdLst>
  <p:transition>
    <p:fade/>
  </p:transition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17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6pPr>
      <a:lvl7pPr marL="9143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7pPr>
      <a:lvl8pPr marL="137153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8pPr>
      <a:lvl9pPr marL="182870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7D2168"/>
        </a:buClr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388938" indent="-2063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900">
          <a:solidFill>
            <a:schemeClr val="tx1"/>
          </a:solidFill>
          <a:latin typeface="+mn-lt"/>
        </a:defRPr>
      </a:lvl2pPr>
      <a:lvl3pPr marL="579438" indent="-187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88988" indent="-2063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969963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1428678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885856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343034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800210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BA371702-E240-4BE5-B866-B2C7DB8AE0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1">
            <a:extLst>
              <a:ext uri="{FF2B5EF4-FFF2-40B4-BE49-F238E27FC236}">
                <a16:creationId xmlns:a16="http://schemas.microsoft.com/office/drawing/2014/main" id="{CBC61EF2-29C1-4750-B81A-1AFC664A8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87338" y="384175"/>
            <a:ext cx="846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22">
            <a:extLst>
              <a:ext uri="{FF2B5EF4-FFF2-40B4-BE49-F238E27FC236}">
                <a16:creationId xmlns:a16="http://schemas.microsoft.com/office/drawing/2014/main" id="{00B6E2B2-798C-4694-8319-EB70F172C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287338" y="1439863"/>
            <a:ext cx="8328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texte style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</p:sldLayoutIdLst>
  <p:transition>
    <p:fade/>
  </p:transition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17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6pPr>
      <a:lvl7pPr marL="9143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7pPr>
      <a:lvl8pPr marL="137153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8pPr>
      <a:lvl9pPr marL="182870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7D2168"/>
        </a:buClr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388938" indent="-2063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900">
          <a:solidFill>
            <a:schemeClr val="tx1"/>
          </a:solidFill>
          <a:latin typeface="+mn-lt"/>
        </a:defRPr>
      </a:lvl2pPr>
      <a:lvl3pPr marL="579438" indent="-187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88988" indent="-2063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969963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1428678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885856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343034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800210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25069BBC-25DC-4E2A-898A-E70BB0F865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1">
            <a:extLst>
              <a:ext uri="{FF2B5EF4-FFF2-40B4-BE49-F238E27FC236}">
                <a16:creationId xmlns:a16="http://schemas.microsoft.com/office/drawing/2014/main" id="{D168EBBE-61F9-4A9B-A77E-1FEEB45CE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87338" y="384175"/>
            <a:ext cx="846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22">
            <a:extLst>
              <a:ext uri="{FF2B5EF4-FFF2-40B4-BE49-F238E27FC236}">
                <a16:creationId xmlns:a16="http://schemas.microsoft.com/office/drawing/2014/main" id="{ACF8D61F-DBD7-4E6D-A297-BF1099D60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287338" y="1439863"/>
            <a:ext cx="8328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texte style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</p:sldLayoutIdLst>
  <p:transition>
    <p:fade/>
  </p:transition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17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6pPr>
      <a:lvl7pPr marL="9143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7pPr>
      <a:lvl8pPr marL="137153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8pPr>
      <a:lvl9pPr marL="182870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7D2168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7D2168"/>
        </a:buClr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388938" indent="-2063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900">
          <a:solidFill>
            <a:schemeClr val="tx1"/>
          </a:solidFill>
          <a:latin typeface="+mn-lt"/>
        </a:defRPr>
      </a:lvl2pPr>
      <a:lvl3pPr marL="579438" indent="-187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88988" indent="-2063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969963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1428678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885856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343034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800210" indent="-1793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00BC-9904-40A3-870D-E21089047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FCBEBF-E5E2-488D-9902-C0409E4DF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7" name="Picture 12">
            <a:extLst>
              <a:ext uri="{FF2B5EF4-FFF2-40B4-BE49-F238E27FC236}">
                <a16:creationId xmlns:a16="http://schemas.microsoft.com/office/drawing/2014/main" id="{44BFD26D-80CC-4C20-95CA-D50F0D1800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873750"/>
            <a:ext cx="12906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HRKurtanIr\Desktop\VZF_EDUKACIJA\FILMICI%20za%20edukaciji\ZA%20EDUKACIJU\VZF_002.mp4" TargetMode="External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HRKurtanIr\Desktop\VZF_EDUKACIJA\FILMICI%20za%20edukaciji\ZA%20EDUKACIJU\VZF_004.mp4" TargetMode="External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HRKurtanIr\Desktop\VZF_EDUKACIJA\FILMICI%20za%20edukaciji\ZA%20EDUKACIJU\VZF_007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HMvxK6HQMm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etica.hr/vide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RKurtanIr\Desktop\VZF_EDUKACIJA\FILMICI%20za%20edukaciji\ZA%20EDUKACIJU\VZF_005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youtube.com/watch?v=cDoyn3RXca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RKurtanIr\Desktop\VZF_EDUKACIJA\FILMICI%20za%20edukaciji\ZA%20EDUKACIJU\VZF_000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youtu.be/RtTbR6dVRN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71.jpeg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7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HRKurtanIr\Desktop\VZF_EDUKACIJA\FILMICI%20za%20edukaciji\ZA%20EDUKACIJU\VZF_001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8.jpeg"/><Relationship Id="rId4" Type="http://schemas.openxmlformats.org/officeDocument/2006/relationships/image" Target="../media/image12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>
            <a:extLst>
              <a:ext uri="{FF2B5EF4-FFF2-40B4-BE49-F238E27FC236}">
                <a16:creationId xmlns:a16="http://schemas.microsoft.com/office/drawing/2014/main" id="{58C6E741-B69E-49C6-B736-D112BF320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204A6D-0C22-4AF0-B68B-5946C727E334}"/>
              </a:ext>
            </a:extLst>
          </p:cNvPr>
          <p:cNvSpPr txBox="1"/>
          <p:nvPr/>
        </p:nvSpPr>
        <p:spPr>
          <a:xfrm>
            <a:off x="1979712" y="5013176"/>
            <a:ext cx="584070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hr-HR" sz="3600" dirty="0"/>
              <a:t>Školska godina 2023. / 2024.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4CB2-5206-4EF2-9F34-D256D695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b="1" i="1" dirty="0"/>
            </a:br>
            <a:r>
              <a:rPr lang="hr-HR" b="1" i="1" dirty="0"/>
              <a:t>3. Voće i povrće</a:t>
            </a:r>
            <a:br>
              <a:rPr lang="hr-HR" b="1" dirty="0"/>
            </a:br>
            <a:endParaRPr lang="hr-HR" dirty="0"/>
          </a:p>
        </p:txBody>
      </p:sp>
      <p:sp>
        <p:nvSpPr>
          <p:cNvPr id="79875" name="Slide Number Placeholder 2">
            <a:extLst>
              <a:ext uri="{FF2B5EF4-FFF2-40B4-BE49-F238E27FC236}">
                <a16:creationId xmlns:a16="http://schemas.microsoft.com/office/drawing/2014/main" id="{50A5081F-3DD7-49D5-9391-0015CE191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0EF4B3-B463-42B0-8E27-C1CC7E017077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79876" name="Subtitle 3">
            <a:extLst>
              <a:ext uri="{FF2B5EF4-FFF2-40B4-BE49-F238E27FC236}">
                <a16:creationId xmlns:a16="http://schemas.microsoft.com/office/drawing/2014/main" id="{9EF92DFF-4F9C-4016-9861-3952108BE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/>
          <a:lstStyle/>
          <a:p>
            <a:pPr eaLnBrk="1" hangingPunct="1"/>
            <a:r>
              <a:rPr lang="hr-HR" altLang="en-US">
                <a:solidFill>
                  <a:srgbClr val="898989"/>
                </a:solidFill>
              </a:rPr>
              <a:t>svaki dan pojedi barem pet serviranja voća i povrća</a:t>
            </a:r>
          </a:p>
          <a:p>
            <a:pPr eaLnBrk="1" hangingPunct="1"/>
            <a:endParaRPr lang="hr-HR" altLang="en-US">
              <a:solidFill>
                <a:srgbClr val="898989"/>
              </a:solidFill>
            </a:endParaRPr>
          </a:p>
          <a:p>
            <a:pPr eaLnBrk="1" hangingPunct="1"/>
            <a:r>
              <a:rPr lang="hr-HR" altLang="en-US">
                <a:solidFill>
                  <a:srgbClr val="898989"/>
                </a:solidFill>
              </a:rPr>
              <a:t>jedi ih kao međuobrok, a voće kao sastavni dio svakog doručka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rgbClr val="898989"/>
                </a:solidFill>
              </a:rPr>
              <a:t>                                                                            </a:t>
            </a:r>
          </a:p>
          <a:p>
            <a:pPr eaLnBrk="1" hangingPunct="1"/>
            <a:r>
              <a:rPr lang="hr-HR" altLang="en-US" b="1">
                <a:solidFill>
                  <a:srgbClr val="898989"/>
                </a:solidFill>
              </a:rPr>
              <a:t>1 serviranje</a:t>
            </a:r>
            <a:r>
              <a:rPr lang="hr-HR" altLang="en-US">
                <a:solidFill>
                  <a:srgbClr val="898989"/>
                </a:solidFill>
              </a:rPr>
              <a:t>: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chemeClr val="accent2"/>
                </a:solidFill>
              </a:rPr>
              <a:t>→ </a:t>
            </a:r>
            <a:r>
              <a:rPr lang="hr-HR" altLang="en-US">
                <a:solidFill>
                  <a:srgbClr val="898989"/>
                </a:solidFill>
              </a:rPr>
              <a:t>1 jabuka,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chemeClr val="accent2"/>
                </a:solidFill>
              </a:rPr>
              <a:t>→ </a:t>
            </a:r>
            <a:r>
              <a:rPr lang="hr-HR" altLang="en-US">
                <a:solidFill>
                  <a:srgbClr val="898989"/>
                </a:solidFill>
              </a:rPr>
              <a:t>2 mandarine,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chemeClr val="accent2"/>
                </a:solidFill>
              </a:rPr>
              <a:t>→ </a:t>
            </a:r>
            <a:r>
              <a:rPr lang="hr-HR" altLang="en-US">
                <a:solidFill>
                  <a:srgbClr val="898989"/>
                </a:solidFill>
              </a:rPr>
              <a:t>čaša prirodnog voćnog soka,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chemeClr val="accent2"/>
                </a:solidFill>
              </a:rPr>
              <a:t>→ </a:t>
            </a:r>
            <a:r>
              <a:rPr lang="hr-HR" altLang="en-US">
                <a:solidFill>
                  <a:srgbClr val="898989"/>
                </a:solidFill>
              </a:rPr>
              <a:t>1 rajčica,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chemeClr val="accent2"/>
                </a:solidFill>
              </a:rPr>
              <a:t>→ </a:t>
            </a:r>
            <a:r>
              <a:rPr lang="hr-HR" altLang="en-US">
                <a:solidFill>
                  <a:srgbClr val="898989"/>
                </a:solidFill>
              </a:rPr>
              <a:t>zdjelica zelene salate ili tanjur juhe od povrća</a:t>
            </a:r>
          </a:p>
          <a:p>
            <a:pPr eaLnBrk="1" hangingPunct="1"/>
            <a:endParaRPr lang="hr-HR" altLang="en-US">
              <a:solidFill>
                <a:srgbClr val="898989"/>
              </a:solidFill>
            </a:endParaRPr>
          </a:p>
        </p:txBody>
      </p:sp>
      <p:pic>
        <p:nvPicPr>
          <p:cNvPr id="79877" name="Picture 4">
            <a:extLst>
              <a:ext uri="{FF2B5EF4-FFF2-40B4-BE49-F238E27FC236}">
                <a16:creationId xmlns:a16="http://schemas.microsoft.com/office/drawing/2014/main" id="{8EB12664-7D6A-4F53-8C51-D13AB24F7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31353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F8D14-98E9-ACFC-7EC3-A17D74B9F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>
            <a:extLst>
              <a:ext uri="{FF2B5EF4-FFF2-40B4-BE49-F238E27FC236}">
                <a16:creationId xmlns:a16="http://schemas.microsoft.com/office/drawing/2014/main" id="{037F5897-F9D8-44E6-B972-562FB6F2FE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4213" y="1700213"/>
            <a:ext cx="7772400" cy="1470025"/>
          </a:xfrm>
        </p:spPr>
        <p:txBody>
          <a:bodyPr/>
          <a:lstStyle/>
          <a:p>
            <a:pPr algn="ctr" eaLnBrk="1" hangingPunct="1"/>
            <a:r>
              <a:rPr lang="hr-HR" altLang="sr-Latn-RS"/>
              <a:t>4. Kako poboljšati prehrambene navike</a:t>
            </a:r>
          </a:p>
        </p:txBody>
      </p:sp>
      <p:pic>
        <p:nvPicPr>
          <p:cNvPr id="181251" name="Picture 4" descr="Promjena-porehrane">
            <a:extLst>
              <a:ext uri="{FF2B5EF4-FFF2-40B4-BE49-F238E27FC236}">
                <a16:creationId xmlns:a16="http://schemas.microsoft.com/office/drawing/2014/main" id="{4B2ACE1C-C296-4013-BC8E-55DAEF31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347821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8">
            <a:extLst>
              <a:ext uri="{FF2B5EF4-FFF2-40B4-BE49-F238E27FC236}">
                <a16:creationId xmlns:a16="http://schemas.microsoft.com/office/drawing/2014/main" id="{8184CBBB-E665-44B7-B088-13CF7EC7F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4AB9998D-C570-4EB0-A6B3-C80FF364AA2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Najčešći prehrambeni propusti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90C6593F-68E5-408F-B573-15A67831BE02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Preskakanje obroka</a:t>
            </a:r>
          </a:p>
          <a:p>
            <a:pPr eaLnBrk="1" hangingPunct="1"/>
            <a:r>
              <a:rPr lang="hr-HR" altLang="sr-Latn-RS"/>
              <a:t>Pretjerivanje sa slatkišima i slanim grickalicama</a:t>
            </a:r>
          </a:p>
          <a:p>
            <a:pPr eaLnBrk="1" hangingPunct="1"/>
            <a:r>
              <a:rPr lang="hr-HR" altLang="sr-Latn-RS"/>
              <a:t>Gazirani napitci </a:t>
            </a:r>
          </a:p>
        </p:txBody>
      </p:sp>
      <p:pic>
        <p:nvPicPr>
          <p:cNvPr id="182276" name="Picture 4" descr="gazirani-napitci">
            <a:extLst>
              <a:ext uri="{FF2B5EF4-FFF2-40B4-BE49-F238E27FC236}">
                <a16:creationId xmlns:a16="http://schemas.microsoft.com/office/drawing/2014/main" id="{D890FBCA-073E-445D-B8FE-3B0679A4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429000"/>
            <a:ext cx="4476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5" descr="dijete-pije-colu">
            <a:extLst>
              <a:ext uri="{FF2B5EF4-FFF2-40B4-BE49-F238E27FC236}">
                <a16:creationId xmlns:a16="http://schemas.microsoft.com/office/drawing/2014/main" id="{C88EF1E2-02E5-470C-83ED-C4A823C2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38719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8" name="Picture 8">
            <a:extLst>
              <a:ext uri="{FF2B5EF4-FFF2-40B4-BE49-F238E27FC236}">
                <a16:creationId xmlns:a16="http://schemas.microsoft.com/office/drawing/2014/main" id="{BAC01925-DCEE-4C5F-A885-346A05323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>
            <a:extLst>
              <a:ext uri="{FF2B5EF4-FFF2-40B4-BE49-F238E27FC236}">
                <a16:creationId xmlns:a16="http://schemas.microsoft.com/office/drawing/2014/main" id="{21FAA0F7-1B89-4881-9977-B92D2C3CE32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Vodič kroz odabir međuobroka</a:t>
            </a:r>
          </a:p>
        </p:txBody>
      </p:sp>
      <p:sp>
        <p:nvSpPr>
          <p:cNvPr id="183299" name="Slide Number Placeholder 2">
            <a:extLst>
              <a:ext uri="{FF2B5EF4-FFF2-40B4-BE49-F238E27FC236}">
                <a16:creationId xmlns:a16="http://schemas.microsoft.com/office/drawing/2014/main" id="{08CE78F6-A4B5-4C06-960C-3479A8B97293}"/>
              </a:ext>
            </a:extLst>
          </p:cNvPr>
          <p:cNvSpPr txBox="1">
            <a:spLocks noGrp="1"/>
          </p:cNvSpPr>
          <p:nvPr/>
        </p:nvSpPr>
        <p:spPr bwMode="auto">
          <a:xfrm>
            <a:off x="1793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84471-6B7D-4758-A01B-23A10C7B4098}" type="slidenum">
              <a:rPr lang="hr-HR" altLang="sr-Latn-RS" sz="1800">
                <a:solidFill>
                  <a:srgbClr val="00B0F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102</a:t>
            </a:fld>
            <a:endParaRPr lang="hr-HR" altLang="sr-Latn-RS" sz="180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83300" name="TextBox 5">
            <a:extLst>
              <a:ext uri="{FF2B5EF4-FFF2-40B4-BE49-F238E27FC236}">
                <a16:creationId xmlns:a16="http://schemas.microsoft.com/office/drawing/2014/main" id="{4D627ED8-0B1A-433F-8C8A-8EE44178E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652963"/>
            <a:ext cx="5329237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1"/>
                </a:solidFill>
                <a:latin typeface="Calibri" panose="020F0502020204030204" pitchFamily="34" charset="0"/>
              </a:rPr>
              <a:t>Mudro je u svojoj torbi uvijek nositi suho voće i orašaste plodove</a:t>
            </a:r>
          </a:p>
        </p:txBody>
      </p:sp>
      <p:pic>
        <p:nvPicPr>
          <p:cNvPr id="183301" name="Picture 6">
            <a:extLst>
              <a:ext uri="{FF2B5EF4-FFF2-40B4-BE49-F238E27FC236}">
                <a16:creationId xmlns:a16="http://schemas.microsoft.com/office/drawing/2014/main" id="{602EDE2E-44AD-458C-AA43-3213B3DE1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56292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2" name="Picture 8">
            <a:extLst>
              <a:ext uri="{FF2B5EF4-FFF2-40B4-BE49-F238E27FC236}">
                <a16:creationId xmlns:a16="http://schemas.microsoft.com/office/drawing/2014/main" id="{135EE5EB-D1C6-4920-8836-D4DCE65CB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>
            <a:extLst>
              <a:ext uri="{FF2B5EF4-FFF2-40B4-BE49-F238E27FC236}">
                <a16:creationId xmlns:a16="http://schemas.microsoft.com/office/drawing/2014/main" id="{4268EB4C-B511-468C-8FBB-7F73E09B78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/>
              <a:t>Vodič kroz odabir sendviča</a:t>
            </a:r>
          </a:p>
        </p:txBody>
      </p:sp>
      <p:sp>
        <p:nvSpPr>
          <p:cNvPr id="184323" name="Slide Number Placeholder 2">
            <a:extLst>
              <a:ext uri="{FF2B5EF4-FFF2-40B4-BE49-F238E27FC236}">
                <a16:creationId xmlns:a16="http://schemas.microsoft.com/office/drawing/2014/main" id="{42F7E22F-D951-4E67-AC10-E421B08273AB}"/>
              </a:ext>
            </a:extLst>
          </p:cNvPr>
          <p:cNvSpPr txBox="1">
            <a:spLocks noGrp="1"/>
          </p:cNvSpPr>
          <p:nvPr/>
        </p:nvSpPr>
        <p:spPr bwMode="auto">
          <a:xfrm>
            <a:off x="1793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BD5256-45C0-4E64-ABF3-212396A9AD65}" type="slidenum">
              <a:rPr lang="hr-HR" altLang="sr-Latn-RS" sz="1800">
                <a:solidFill>
                  <a:srgbClr val="00B0F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103</a:t>
            </a:fld>
            <a:endParaRPr lang="hr-HR" altLang="sr-Latn-RS" sz="180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184324" name="Picture 4">
            <a:extLst>
              <a:ext uri="{FF2B5EF4-FFF2-40B4-BE49-F238E27FC236}">
                <a16:creationId xmlns:a16="http://schemas.microsoft.com/office/drawing/2014/main" id="{F5D39CBB-C09B-4238-8CD5-E7DCC016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59340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TextBox 5">
            <a:extLst>
              <a:ext uri="{FF2B5EF4-FFF2-40B4-BE49-F238E27FC236}">
                <a16:creationId xmlns:a16="http://schemas.microsoft.com/office/drawing/2014/main" id="{A57037E4-D7C8-4347-B6DA-ECE03F28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652963"/>
            <a:ext cx="4464050" cy="650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1"/>
                </a:solidFill>
                <a:latin typeface="Calibri" panose="020F0502020204030204" pitchFamily="34" charset="0"/>
              </a:rPr>
              <a:t>Kada god si u prilici, sendvič napravi kod kuće</a:t>
            </a:r>
          </a:p>
        </p:txBody>
      </p:sp>
      <p:pic>
        <p:nvPicPr>
          <p:cNvPr id="184326" name="Picture 8">
            <a:extLst>
              <a:ext uri="{FF2B5EF4-FFF2-40B4-BE49-F238E27FC236}">
                <a16:creationId xmlns:a16="http://schemas.microsoft.com/office/drawing/2014/main" id="{3F482958-4A99-49FD-9B97-3E6B8959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Number Placeholder 1">
            <a:extLst>
              <a:ext uri="{FF2B5EF4-FFF2-40B4-BE49-F238E27FC236}">
                <a16:creationId xmlns:a16="http://schemas.microsoft.com/office/drawing/2014/main" id="{E5C09A48-3021-4C05-B756-39288063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508F37-5D7B-444E-8474-08493ECEE0ED}" type="slidenum">
              <a:rPr lang="hr-HR" altLang="sr-Latn-RS" sz="1800" smtClean="0">
                <a:solidFill>
                  <a:schemeClr val="tx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hr-HR" altLang="sr-Latn-R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DFDCCE09-7D96-46F4-B142-2AD965BDB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149725"/>
            <a:ext cx="581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http://www.youtube.com/watch?v=eMJrDiA_0GA</a:t>
            </a:r>
          </a:p>
        </p:txBody>
      </p:sp>
      <p:pic>
        <p:nvPicPr>
          <p:cNvPr id="3" name="VZF_002.mp4">
            <a:hlinkClick r:id="" action="ppaction://media"/>
            <a:extLst>
              <a:ext uri="{FF2B5EF4-FFF2-40B4-BE49-F238E27FC236}">
                <a16:creationId xmlns:a16="http://schemas.microsoft.com/office/drawing/2014/main" id="{6505A2E5-7B29-4DC7-9F78-46B6DD2E86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>
            <a:extLst>
              <a:ext uri="{FF2B5EF4-FFF2-40B4-BE49-F238E27FC236}">
                <a16:creationId xmlns:a16="http://schemas.microsoft.com/office/drawing/2014/main" id="{280A1C4B-DBDE-41D2-B1D5-63DB56A591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/>
              <a:t>Vodič kroz odabir napitaka</a:t>
            </a:r>
          </a:p>
        </p:txBody>
      </p:sp>
      <p:sp>
        <p:nvSpPr>
          <p:cNvPr id="187395" name="Slide Number Placeholder 2">
            <a:extLst>
              <a:ext uri="{FF2B5EF4-FFF2-40B4-BE49-F238E27FC236}">
                <a16:creationId xmlns:a16="http://schemas.microsoft.com/office/drawing/2014/main" id="{B6CED9F3-1856-4B31-BB2F-AA13FBE8A5B9}"/>
              </a:ext>
            </a:extLst>
          </p:cNvPr>
          <p:cNvSpPr txBox="1">
            <a:spLocks noGrp="1"/>
          </p:cNvSpPr>
          <p:nvPr/>
        </p:nvSpPr>
        <p:spPr bwMode="auto">
          <a:xfrm>
            <a:off x="1793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DB8438-7BBE-431A-9BD1-CF6E0F65C0FB}" type="slidenum">
              <a:rPr lang="hr-HR" altLang="sr-Latn-RS" sz="1800">
                <a:solidFill>
                  <a:srgbClr val="00B0F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105</a:t>
            </a:fld>
            <a:endParaRPr lang="hr-HR" altLang="sr-Latn-RS" sz="180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187396" name="Picture 4">
            <a:extLst>
              <a:ext uri="{FF2B5EF4-FFF2-40B4-BE49-F238E27FC236}">
                <a16:creationId xmlns:a16="http://schemas.microsoft.com/office/drawing/2014/main" id="{1F229271-C9D1-4BB6-9194-1F2D8C9C5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5772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7" name="TextBox 6">
            <a:extLst>
              <a:ext uri="{FF2B5EF4-FFF2-40B4-BE49-F238E27FC236}">
                <a16:creationId xmlns:a16="http://schemas.microsoft.com/office/drawing/2014/main" id="{56C761A7-8017-4F19-805A-0D06B4008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644900"/>
            <a:ext cx="5256212" cy="650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1"/>
                </a:solidFill>
                <a:latin typeface="Calibri" panose="020F0502020204030204" pitchFamily="34" charset="0"/>
              </a:rPr>
              <a:t>Prije nego što popiješ sok provjeri na deklaraciji koliko šećera sadrži</a:t>
            </a:r>
          </a:p>
        </p:txBody>
      </p:sp>
      <p:pic>
        <p:nvPicPr>
          <p:cNvPr id="187398" name="Picture 7" descr="Cola">
            <a:extLst>
              <a:ext uri="{FF2B5EF4-FFF2-40B4-BE49-F238E27FC236}">
                <a16:creationId xmlns:a16="http://schemas.microsoft.com/office/drawing/2014/main" id="{C945EF7D-4358-472A-A615-0FB4A61A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508500"/>
            <a:ext cx="234632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9" name="Picture 8">
            <a:extLst>
              <a:ext uri="{FF2B5EF4-FFF2-40B4-BE49-F238E27FC236}">
                <a16:creationId xmlns:a16="http://schemas.microsoft.com/office/drawing/2014/main" id="{E0878ED3-CA37-4FE4-87BD-5888326D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24C8458A-5FB8-4622-A4B1-34BA8D33E70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Vodič kroz odabir grickalica</a:t>
            </a:r>
          </a:p>
        </p:txBody>
      </p:sp>
      <p:pic>
        <p:nvPicPr>
          <p:cNvPr id="188419" name="Picture 4" descr="grickalice">
            <a:extLst>
              <a:ext uri="{FF2B5EF4-FFF2-40B4-BE49-F238E27FC236}">
                <a16:creationId xmlns:a16="http://schemas.microsoft.com/office/drawing/2014/main" id="{EE644B3B-6B57-40E4-829B-B02FEE13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76700"/>
            <a:ext cx="544353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0" name="Picture 5" descr="čips">
            <a:extLst>
              <a:ext uri="{FF2B5EF4-FFF2-40B4-BE49-F238E27FC236}">
                <a16:creationId xmlns:a16="http://schemas.microsoft.com/office/drawing/2014/main" id="{F97D83CC-8AD7-4ADA-AC0D-DBC31322C0D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41438"/>
            <a:ext cx="2130425" cy="2520950"/>
          </a:xfrm>
        </p:spPr>
      </p:pic>
      <p:sp>
        <p:nvSpPr>
          <p:cNvPr id="188421" name="Text Box 6">
            <a:extLst>
              <a:ext uri="{FF2B5EF4-FFF2-40B4-BE49-F238E27FC236}">
                <a16:creationId xmlns:a16="http://schemas.microsoft.com/office/drawing/2014/main" id="{39850BCA-2D1B-43DE-98A3-C9E74851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720850"/>
            <a:ext cx="4754563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altLang="sr-Latn-RS" sz="1800">
                <a:solidFill>
                  <a:schemeClr val="tx1"/>
                </a:solidFill>
                <a:latin typeface="Calibri" panose="020F0502020204030204" pitchFamily="34" charset="0"/>
              </a:rPr>
              <a:t> vrećica čipsa od 100 g sadrži oko 550 kalorija, a od toga su 60 posto masti (visok udio štetnih masti)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altLang="sr-Latn-RS" sz="1800">
                <a:solidFill>
                  <a:schemeClr val="tx1"/>
                </a:solidFill>
                <a:latin typeface="Calibri" panose="020F0502020204030204" pitchFamily="34" charset="0"/>
              </a:rPr>
              <a:t> sadržaj natrija visok iznosi 0,5 grama (dnevni preporučeni unos 2,4 g)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hr-HR" altLang="sr-Latn-R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hr-HR" altLang="sr-Latn-R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8422" name="Picture 8">
            <a:extLst>
              <a:ext uri="{FF2B5EF4-FFF2-40B4-BE49-F238E27FC236}">
                <a16:creationId xmlns:a16="http://schemas.microsoft.com/office/drawing/2014/main" id="{F58AC536-385D-4E8D-8A70-125664A1F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139452AB-DCEB-4D48-8D07-28D984F170F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Zašto treba čitati deklaracije?</a:t>
            </a:r>
          </a:p>
        </p:txBody>
      </p:sp>
      <p:sp>
        <p:nvSpPr>
          <p:cNvPr id="190467" name="Rectangle 5">
            <a:extLst>
              <a:ext uri="{FF2B5EF4-FFF2-40B4-BE49-F238E27FC236}">
                <a16:creationId xmlns:a16="http://schemas.microsoft.com/office/drawing/2014/main" id="{872640EA-86B3-4C7F-A709-90C48D51B70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Deklaracija otkriva </a:t>
            </a:r>
            <a:r>
              <a:rPr lang="hr-HR" altLang="sr-Latn-RS" b="1"/>
              <a:t>porijeklo</a:t>
            </a:r>
            <a:r>
              <a:rPr lang="hr-HR" altLang="sr-Latn-RS"/>
              <a:t>, </a:t>
            </a:r>
            <a:r>
              <a:rPr lang="hr-HR" altLang="sr-Latn-RS" b="1"/>
              <a:t>namjenu</a:t>
            </a:r>
            <a:r>
              <a:rPr lang="hr-HR" altLang="sr-Latn-RS"/>
              <a:t> i </a:t>
            </a:r>
            <a:r>
              <a:rPr lang="hr-HR" altLang="sr-Latn-RS" b="1"/>
              <a:t>sastav</a:t>
            </a:r>
            <a:r>
              <a:rPr lang="hr-HR" altLang="sr-Latn-RS"/>
              <a:t> namirnice, ali istovremeno služi kao pokazatelj onoga što unosimo u organizam </a:t>
            </a:r>
          </a:p>
          <a:p>
            <a:pPr eaLnBrk="1" hangingPunct="1"/>
            <a:r>
              <a:rPr lang="hr-HR" altLang="sr-Latn-RS"/>
              <a:t> Na deklaraciji razlikujemo hranjivu vrijednost i popis sastojaka namirnice</a:t>
            </a:r>
          </a:p>
          <a:p>
            <a:pPr eaLnBrk="1" hangingPunct="1"/>
            <a:r>
              <a:rPr lang="hr-HR" altLang="sr-Latn-RS"/>
              <a:t>U popisu sastojaka navode se sve tvari po količini u padajućem nizu</a:t>
            </a:r>
          </a:p>
        </p:txBody>
      </p:sp>
      <p:pic>
        <p:nvPicPr>
          <p:cNvPr id="190468" name="Picture 6" descr="Deklaracija-jogurta">
            <a:extLst>
              <a:ext uri="{FF2B5EF4-FFF2-40B4-BE49-F238E27FC236}">
                <a16:creationId xmlns:a16="http://schemas.microsoft.com/office/drawing/2014/main" id="{954B0B47-F21B-43C8-8E00-25B16AE0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652963"/>
            <a:ext cx="5676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8">
            <a:extLst>
              <a:ext uri="{FF2B5EF4-FFF2-40B4-BE49-F238E27FC236}">
                <a16:creationId xmlns:a16="http://schemas.microsoft.com/office/drawing/2014/main" id="{9B67E48F-D08A-4F12-8D30-79B7F2080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Number Placeholder 1">
            <a:extLst>
              <a:ext uri="{FF2B5EF4-FFF2-40B4-BE49-F238E27FC236}">
                <a16:creationId xmlns:a16="http://schemas.microsoft.com/office/drawing/2014/main" id="{A0465710-1ABA-425F-8562-4DDA8B67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fld id="{B197AE51-7519-4F01-BA78-366EBDEF19C0}" type="slidenum">
              <a:rPr lang="hr-HR" altLang="sr-Latn-RS" sz="1350">
                <a:solidFill>
                  <a:prstClr val="black"/>
                </a:solidFill>
                <a:latin typeface="Calibri" panose="020F0502020204030204" pitchFamily="34" charset="0"/>
              </a:rPr>
              <a:pPr defTabSz="685800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t>108</a:t>
            </a:fld>
            <a:endParaRPr lang="hr-HR" altLang="sr-Latn-RS" sz="135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4019" name="Rectangle 2">
            <a:extLst>
              <a:ext uri="{FF2B5EF4-FFF2-40B4-BE49-F238E27FC236}">
                <a16:creationId xmlns:a16="http://schemas.microsoft.com/office/drawing/2014/main" id="{CA86DD6E-5667-47FF-9189-32C660AB3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3644900"/>
            <a:ext cx="452278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1350">
                <a:solidFill>
                  <a:prstClr val="black"/>
                </a:solidFill>
              </a:rPr>
              <a:t>http://www.youtube.com/watch?v=jc9oixAznps</a:t>
            </a:r>
          </a:p>
        </p:txBody>
      </p:sp>
      <p:pic>
        <p:nvPicPr>
          <p:cNvPr id="3" name="VZF_004.mp4">
            <a:hlinkClick r:id="" action="ppaction://media"/>
            <a:extLst>
              <a:ext uri="{FF2B5EF4-FFF2-40B4-BE49-F238E27FC236}">
                <a16:creationId xmlns:a16="http://schemas.microsoft.com/office/drawing/2014/main" id="{8FA8863D-4E32-4364-8105-5CC0803C0B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18081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4">
            <a:extLst>
              <a:ext uri="{FF2B5EF4-FFF2-40B4-BE49-F238E27FC236}">
                <a16:creationId xmlns:a16="http://schemas.microsoft.com/office/drawing/2014/main" id="{4F3D554E-D992-4998-B846-DF86C7D0F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8363"/>
            <a:ext cx="2540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Number Placeholder 3">
            <a:extLst>
              <a:ext uri="{FF2B5EF4-FFF2-40B4-BE49-F238E27FC236}">
                <a16:creationId xmlns:a16="http://schemas.microsoft.com/office/drawing/2014/main" id="{A43A6BBB-888D-455E-A08E-75C1122D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fld id="{46BA324E-44F6-40DF-8147-D286CD84A3B8}" type="slidenum">
              <a:rPr lang="hr-HR" altLang="sr-Latn-RS" sz="1350">
                <a:solidFill>
                  <a:prstClr val="black"/>
                </a:solidFill>
                <a:latin typeface="Calibri" panose="020F0502020204030204" pitchFamily="34" charset="0"/>
              </a:rPr>
              <a:pPr defTabSz="685800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t>109</a:t>
            </a:fld>
            <a:endParaRPr lang="hr-HR" altLang="sr-Latn-RS" sz="135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5043" name="Rectangle 4">
            <a:extLst>
              <a:ext uri="{FF2B5EF4-FFF2-40B4-BE49-F238E27FC236}">
                <a16:creationId xmlns:a16="http://schemas.microsoft.com/office/drawing/2014/main" id="{5F392211-C9BF-4822-A2A7-6AB1FAA43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644900"/>
            <a:ext cx="4632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1350">
                <a:solidFill>
                  <a:prstClr val="black"/>
                </a:solidFill>
                <a:hlinkClick r:id="rId4"/>
              </a:rPr>
              <a:t>https://www.youtube.com/watch?v=HMvxK6HQMmE</a:t>
            </a:r>
            <a:endParaRPr lang="hr-HR" altLang="sr-Latn-RS" sz="1350">
              <a:solidFill>
                <a:prstClr val="black"/>
              </a:solidFill>
            </a:endParaRPr>
          </a:p>
          <a:p>
            <a:pPr defTabSz="6858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hr-HR" altLang="sr-Latn-RS" sz="1350">
              <a:solidFill>
                <a:prstClr val="black"/>
              </a:solidFill>
            </a:endParaRPr>
          </a:p>
        </p:txBody>
      </p:sp>
      <p:pic>
        <p:nvPicPr>
          <p:cNvPr id="2" name="VZF_007.mp4">
            <a:hlinkClick r:id="" action="ppaction://media"/>
            <a:extLst>
              <a:ext uri="{FF2B5EF4-FFF2-40B4-BE49-F238E27FC236}">
                <a16:creationId xmlns:a16="http://schemas.microsoft.com/office/drawing/2014/main" id="{50764C2B-F742-4301-BD47-212E35F3FF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4">
            <a:extLst>
              <a:ext uri="{FF2B5EF4-FFF2-40B4-BE49-F238E27FC236}">
                <a16:creationId xmlns:a16="http://schemas.microsoft.com/office/drawing/2014/main" id="{2E2A6B8D-A21C-4F21-B40C-EB8540FAD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8363"/>
            <a:ext cx="2540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F1D028C9-70A4-4E64-B12C-7F7E2A96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4. Kretanje</a:t>
            </a:r>
            <a:endParaRPr lang="hr-HR" altLang="sr-Latn-RS"/>
          </a:p>
        </p:txBody>
      </p:sp>
      <p:sp>
        <p:nvSpPr>
          <p:cNvPr id="80899" name="Slide Number Placeholder 2">
            <a:extLst>
              <a:ext uri="{FF2B5EF4-FFF2-40B4-BE49-F238E27FC236}">
                <a16:creationId xmlns:a16="http://schemas.microsoft.com/office/drawing/2014/main" id="{93940361-E161-4961-8855-A143D56D9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6E5F5A-A6F8-451B-9F12-65745D5E55CB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540111-8269-4FF4-A4EF-152869BF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uključi tjelesnu aktivnost u svakodnevnu rutinu - hodaj, trči ili vozi bicikl s prijateljima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kad učiš ili gledaš TV protegni se 10 minuta svaki sat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prednosti intenzivne tjelesne aktivnosti: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1"/>
                </a:solidFill>
              </a:rPr>
              <a:t>→</a:t>
            </a:r>
            <a:r>
              <a:rPr lang="hr-HR" dirty="0">
                <a:solidFill>
                  <a:schemeClr val="accent2"/>
                </a:solidFill>
              </a:rPr>
              <a:t> </a:t>
            </a:r>
            <a:r>
              <a:rPr lang="hr-HR" dirty="0"/>
              <a:t>pomaže boljem radu srca,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1"/>
                </a:solidFill>
              </a:rPr>
              <a:t>→</a:t>
            </a:r>
            <a:r>
              <a:rPr lang="hr-HR" dirty="0">
                <a:solidFill>
                  <a:schemeClr val="accent2"/>
                </a:solidFill>
              </a:rPr>
              <a:t> </a:t>
            </a:r>
            <a:r>
              <a:rPr lang="hr-HR" dirty="0"/>
              <a:t>daje ti energiju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1"/>
                </a:solidFill>
              </a:rPr>
              <a:t>→ </a:t>
            </a:r>
            <a:r>
              <a:rPr lang="hr-HR" dirty="0"/>
              <a:t>osigurava da se osjećaš i izgledaš bolje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ne zaboravi na zagrijavanje prije sporta jer 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na taj način umanjuje opasnost od ozljeda!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80901" name="Picture 4">
            <a:extLst>
              <a:ext uri="{FF2B5EF4-FFF2-40B4-BE49-F238E27FC236}">
                <a16:creationId xmlns:a16="http://schemas.microsoft.com/office/drawing/2014/main" id="{22781ECE-7B9E-4C12-8FFE-28B81AE10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8192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3">
            <a:extLst>
              <a:ext uri="{FF2B5EF4-FFF2-40B4-BE49-F238E27FC236}">
                <a16:creationId xmlns:a16="http://schemas.microsoft.com/office/drawing/2014/main" id="{A1136003-AAEC-40E1-9A8C-6C2437E6C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000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29DB5B2-3E78-65F0-243A-091D2984C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6571304D-D5B9-4865-88FD-063E8D3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dirty="0"/>
              <a:t>Uvijek možeš koristiti </a:t>
            </a:r>
            <a:br>
              <a:rPr lang="hr-HR" altLang="sr-Latn-RS" sz="3200" dirty="0"/>
            </a:br>
            <a:r>
              <a:rPr lang="hr-HR" altLang="sr-Latn-RS" sz="3200" dirty="0"/>
              <a:t>			Tanjur pravilne prehrane</a:t>
            </a:r>
          </a:p>
        </p:txBody>
      </p:sp>
      <p:sp>
        <p:nvSpPr>
          <p:cNvPr id="110595" name="Slide Number Placeholder 2">
            <a:extLst>
              <a:ext uri="{FF2B5EF4-FFF2-40B4-BE49-F238E27FC236}">
                <a16:creationId xmlns:a16="http://schemas.microsoft.com/office/drawing/2014/main" id="{8D0D2AA8-E5B7-41FE-A280-BD069DBEB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A41AD7-27A1-4EEB-A17F-2DB986497C83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C7EFEBD-AD24-4FA8-9445-3930D1634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1341438"/>
            <a:ext cx="8497887" cy="43195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Daje odgovor na pitanje: </a:t>
            </a:r>
            <a:r>
              <a:rPr lang="hr-HR" b="1" dirty="0"/>
              <a:t>“Što bih trebao/</a:t>
            </a:r>
            <a:r>
              <a:rPr lang="hr-HR" b="1" dirty="0" err="1"/>
              <a:t>la</a:t>
            </a:r>
            <a:r>
              <a:rPr lang="hr-HR" b="1" dirty="0"/>
              <a:t> jesti svakog dana?”</a:t>
            </a:r>
          </a:p>
        </p:txBody>
      </p:sp>
      <p:sp>
        <p:nvSpPr>
          <p:cNvPr id="110597" name="TextBox 6">
            <a:extLst>
              <a:ext uri="{FF2B5EF4-FFF2-40B4-BE49-F238E27FC236}">
                <a16:creationId xmlns:a16="http://schemas.microsoft.com/office/drawing/2014/main" id="{CDA895FB-24C5-45AB-BED9-5CF56242F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732463"/>
            <a:ext cx="5400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solidFill>
                  <a:srgbClr val="558ED5"/>
                </a:solidFill>
                <a:latin typeface="Calibri" panose="020F0502020204030204" pitchFamily="34" charset="0"/>
              </a:rPr>
              <a:t>Izvor: Copyright © 2011, Harvard University, prilagođeno potrebama publikacije</a:t>
            </a:r>
          </a:p>
        </p:txBody>
      </p:sp>
      <p:pic>
        <p:nvPicPr>
          <p:cNvPr id="110598" name="Picture 7">
            <a:extLst>
              <a:ext uri="{FF2B5EF4-FFF2-40B4-BE49-F238E27FC236}">
                <a16:creationId xmlns:a16="http://schemas.microsoft.com/office/drawing/2014/main" id="{9E4A79C6-CA7F-4659-BA23-F18EECCB0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4945062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6">
            <a:extLst>
              <a:ext uri="{FF2B5EF4-FFF2-40B4-BE49-F238E27FC236}">
                <a16:creationId xmlns:a16="http://schemas.microsoft.com/office/drawing/2014/main" id="{394C0F1D-3EA9-4572-B8C4-4366D7618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794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5CE9-9D81-8AD7-A2B7-59F7BBB3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Educirajte se dodatno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8B33A-8283-74A6-CC00-1A395665D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>
                <a:solidFill>
                  <a:srgbClr val="E927C4"/>
                </a:solidFill>
              </a:rPr>
              <a:t>5 video materijala s vrhunskim stručnjacima na temu:</a:t>
            </a:r>
          </a:p>
          <a:p>
            <a:pPr marL="342900" indent="-342900">
              <a:buFontTx/>
              <a:buChar char="-"/>
            </a:pPr>
            <a:r>
              <a:rPr lang="hr-HR" dirty="0"/>
              <a:t>Sna</a:t>
            </a:r>
          </a:p>
          <a:p>
            <a:pPr marL="342900" indent="-342900">
              <a:buFontTx/>
              <a:buChar char="-"/>
            </a:pPr>
            <a:r>
              <a:rPr lang="hr-HR" dirty="0"/>
              <a:t>Tjelesne aktivnosti</a:t>
            </a:r>
          </a:p>
          <a:p>
            <a:pPr marL="342900" indent="-342900">
              <a:buFontTx/>
              <a:buChar char="-"/>
            </a:pPr>
            <a:r>
              <a:rPr lang="hr-HR" dirty="0"/>
              <a:t>Prehrane i prehrambenih navika ( 2 videa)</a:t>
            </a:r>
          </a:p>
          <a:p>
            <a:pPr marL="342900" indent="-342900">
              <a:buFontTx/>
              <a:buChar char="-"/>
            </a:pPr>
            <a:r>
              <a:rPr lang="hr-HR" dirty="0"/>
              <a:t>Socijalni aspekt zdravijih životnih navika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Za roditelje, nastavnike i djecu viših razreda.</a:t>
            </a:r>
          </a:p>
          <a:p>
            <a:pPr>
              <a:buNone/>
            </a:pPr>
            <a:r>
              <a:rPr lang="hr-HR" dirty="0"/>
              <a:t>Link:   </a:t>
            </a:r>
            <a:r>
              <a:rPr lang="hr-HR" dirty="0">
                <a:hlinkClick r:id="rId2"/>
              </a:rPr>
              <a:t>Video - Petica</a:t>
            </a:r>
            <a:r>
              <a:rPr lang="hr-HR" dirty="0"/>
              <a:t>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F678C70-6ED4-E2C3-EEA6-D5C1A93B5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443A-6A13-4340-8322-F4A5EA9F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b="1" i="1" dirty="0"/>
            </a:br>
            <a:r>
              <a:rPr lang="hr-HR" b="1" i="1" dirty="0"/>
              <a:t>5. Dovoljan unos vode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B7A92-D1EB-411B-94EF-9FECF14E8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1341438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dnevno popiti barem litru i pol tekućine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u slučaju povišene vanjske temperature, pojačanog znojenja i tjelesne aktivnosti, nužno je popiti i više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→ </a:t>
            </a:r>
            <a:r>
              <a:rPr lang="hr-HR" dirty="0"/>
              <a:t>obična voda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→ </a:t>
            </a:r>
            <a:r>
              <a:rPr lang="hr-HR" dirty="0"/>
              <a:t>čaj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→ </a:t>
            </a:r>
            <a:r>
              <a:rPr lang="hr-HR" dirty="0"/>
              <a:t>mlijeko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→ </a:t>
            </a:r>
            <a:r>
              <a:rPr lang="hr-HR" dirty="0"/>
              <a:t>sokovi od voća i povrća, ali bez dodanog šećera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→ </a:t>
            </a:r>
            <a:r>
              <a:rPr lang="hr-HR" dirty="0"/>
              <a:t>juhe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81924" name="Picture 3">
            <a:extLst>
              <a:ext uri="{FF2B5EF4-FFF2-40B4-BE49-F238E27FC236}">
                <a16:creationId xmlns:a16="http://schemas.microsoft.com/office/drawing/2014/main" id="{F1F52951-D574-44E6-8FCA-91E26A964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81288"/>
            <a:ext cx="26638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C235A-7ACC-D529-B6A7-3413A18E7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8976C424-D151-4F92-A98D-AD6DCF946D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en-US"/>
              <a:t>SIMPTOMI ŽEDNOG ORGANIZMA</a:t>
            </a:r>
            <a:endParaRPr lang="en-US" altLang="en-US"/>
          </a:p>
        </p:txBody>
      </p:sp>
      <p:sp>
        <p:nvSpPr>
          <p:cNvPr id="82947" name="Subtitle 2">
            <a:extLst>
              <a:ext uri="{FF2B5EF4-FFF2-40B4-BE49-F238E27FC236}">
                <a16:creationId xmlns:a16="http://schemas.microsoft.com/office/drawing/2014/main" id="{9C9D4578-4D57-470E-B434-6973C2D05C5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36588" y="1412875"/>
            <a:ext cx="78867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en-US">
                <a:solidFill>
                  <a:srgbClr val="0070C0"/>
                </a:solidFill>
              </a:rPr>
              <a:t> UMOR I POSPANOST</a:t>
            </a:r>
          </a:p>
          <a:p>
            <a:pPr eaLnBrk="1" hangingPunct="1"/>
            <a:r>
              <a:rPr lang="hr-HR" altLang="en-US">
                <a:solidFill>
                  <a:srgbClr val="0070C0"/>
                </a:solidFill>
              </a:rPr>
              <a:t> DEKONCENTRACIJA   </a:t>
            </a:r>
          </a:p>
          <a:p>
            <a:pPr eaLnBrk="1" hangingPunct="1"/>
            <a:r>
              <a:rPr lang="hr-HR" altLang="en-US">
                <a:solidFill>
                  <a:srgbClr val="0070C0"/>
                </a:solidFill>
              </a:rPr>
              <a:t> GLAVOBOLJA</a:t>
            </a:r>
          </a:p>
          <a:p>
            <a:pPr eaLnBrk="1" hangingPunct="1"/>
            <a:r>
              <a:rPr lang="hr-HR" altLang="en-US">
                <a:solidFill>
                  <a:srgbClr val="0070C0"/>
                </a:solidFill>
              </a:rPr>
              <a:t> NEMIR, NERVOZA I RAZDRAŽLJIVOST </a:t>
            </a:r>
          </a:p>
          <a:p>
            <a:pPr eaLnBrk="1" hangingPunct="1"/>
            <a:r>
              <a:rPr lang="hr-HR" altLang="en-US">
                <a:solidFill>
                  <a:srgbClr val="0070C0"/>
                </a:solidFill>
              </a:rPr>
              <a:t> MUČNINA </a:t>
            </a:r>
          </a:p>
          <a:p>
            <a:pPr eaLnBrk="1" hangingPunct="1"/>
            <a:endParaRPr lang="hr-HR" altLang="en-US">
              <a:solidFill>
                <a:srgbClr val="0070C0"/>
              </a:solidFill>
            </a:endParaRPr>
          </a:p>
          <a:p>
            <a:pPr eaLnBrk="1" hangingPunct="1"/>
            <a:endParaRPr lang="hr-HR" altLang="en-US">
              <a:solidFill>
                <a:srgbClr val="0070C0"/>
              </a:solidFill>
            </a:endParaRPr>
          </a:p>
          <a:p>
            <a:pPr eaLnBrk="1" hangingPunct="1"/>
            <a:r>
              <a:rPr lang="hr-HR" altLang="en-US">
                <a:solidFill>
                  <a:srgbClr val="0070C0"/>
                </a:solidFill>
              </a:rPr>
              <a:t> VIŠI RAZREDI OSNOVNE // SREDNJA ŠKOLA – GDJE PIJU VODU? </a:t>
            </a:r>
          </a:p>
          <a:p>
            <a:pPr eaLnBrk="1" hangingPunct="1"/>
            <a:endParaRPr lang="hr-HR" altLang="en-US">
              <a:solidFill>
                <a:srgbClr val="0070C0"/>
              </a:solidFill>
            </a:endParaRPr>
          </a:p>
          <a:p>
            <a:pPr eaLnBrk="1" hangingPunct="1"/>
            <a:r>
              <a:rPr lang="hr-HR" altLang="en-US">
                <a:solidFill>
                  <a:srgbClr val="0070C0"/>
                </a:solidFill>
              </a:rPr>
              <a:t> IDEJA – OSIGURATI NEKOLIKO PUNKTOVA S VODOM 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38694ACC-341A-4E99-B064-77EAD542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B9838-B21D-46A2-83EC-E9FC154D27FE}" type="slidenum">
              <a:rPr lang="hr-HR" altLang="sr-Latn-RS" sz="1800" smtClean="0">
                <a:solidFill>
                  <a:srgbClr val="00B0F0"/>
                </a:solidFill>
              </a:rPr>
              <a:pPr/>
              <a:t>13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3CFE27-1C6B-45AA-82B5-BEC6FEE77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3644900"/>
            <a:ext cx="6013450" cy="5048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hlinkClick r:id="rId4"/>
              </a:rPr>
              <a:t>http://www.youtube.com/</a:t>
            </a:r>
            <a:r>
              <a:rPr lang="hr-HR" dirty="0" err="1">
                <a:hlinkClick r:id="rId4"/>
              </a:rPr>
              <a:t>watch</a:t>
            </a:r>
            <a:r>
              <a:rPr lang="hr-HR" dirty="0">
                <a:hlinkClick r:id="rId4"/>
              </a:rPr>
              <a:t>?v=cDoyn3RXcao</a:t>
            </a:r>
            <a:endParaRPr lang="hr-HR" dirty="0"/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4F99F6BB-6DCB-4560-BBB1-C4394D1D8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9D3648-46B1-40DB-8A73-A3EBF32EB48E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2" name="VZF_005.mp4">
            <a:hlinkClick r:id="" action="ppaction://media"/>
            <a:extLst>
              <a:ext uri="{FF2B5EF4-FFF2-40B4-BE49-F238E27FC236}">
                <a16:creationId xmlns:a16="http://schemas.microsoft.com/office/drawing/2014/main" id="{7E95696B-237F-4400-AAA7-34EDAA75B8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8746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2C743A-6EA3-96AE-A616-5B92A6255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A43DE965-44B7-4AAD-AB3B-00E13289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6.Ograničena konzumacija slastica</a:t>
            </a:r>
            <a:endParaRPr lang="hr-HR" altLang="sr-Latn-RS"/>
          </a:p>
        </p:txBody>
      </p:sp>
      <p:sp>
        <p:nvSpPr>
          <p:cNvPr id="86019" name="Slide Number Placeholder 2">
            <a:extLst>
              <a:ext uri="{FF2B5EF4-FFF2-40B4-BE49-F238E27FC236}">
                <a16:creationId xmlns:a16="http://schemas.microsoft.com/office/drawing/2014/main" id="{07D93D83-B4CA-465C-9BC6-091D6C775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E91BFC-9765-4794-9846-0D19B8E5BD06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829736-FAD2-4B68-AFDD-A80E27F71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potrebno je pripaziti na količine i učestalost jedenja brze hrane i slastica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tvoje zdravlje neće biti ugroženo ako se jednom tjedno počastiš hamburgerom ili čokoladom, a ostatak vremena se pridržavaš pravilne prehrane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       UMJERENO!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i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86021" name="Picture 4">
            <a:extLst>
              <a:ext uri="{FF2B5EF4-FFF2-40B4-BE49-F238E27FC236}">
                <a16:creationId xmlns:a16="http://schemas.microsoft.com/office/drawing/2014/main" id="{952F8042-7389-44A9-BF6C-394DF625F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11461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3">
            <a:extLst>
              <a:ext uri="{FF2B5EF4-FFF2-40B4-BE49-F238E27FC236}">
                <a16:creationId xmlns:a16="http://schemas.microsoft.com/office/drawing/2014/main" id="{F03B58B5-22F0-440A-A393-AC60F7E5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652963"/>
            <a:ext cx="2160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6">
            <a:extLst>
              <a:ext uri="{FF2B5EF4-FFF2-40B4-BE49-F238E27FC236}">
                <a16:creationId xmlns:a16="http://schemas.microsoft.com/office/drawing/2014/main" id="{54916361-FA5F-48CD-932E-496D39F4B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4116388"/>
            <a:ext cx="19446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A7E2068-D7B0-6C93-C055-5BC5B8B64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DB6FD127-0204-4030-BFEC-81D88A1A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7. Dobro se osjećati u vlastitu tijelu</a:t>
            </a:r>
            <a:endParaRPr lang="hr-HR" altLang="sr-Latn-RS"/>
          </a:p>
        </p:txBody>
      </p:sp>
      <p:sp>
        <p:nvSpPr>
          <p:cNvPr id="87043" name="Slide Number Placeholder 2">
            <a:extLst>
              <a:ext uri="{FF2B5EF4-FFF2-40B4-BE49-F238E27FC236}">
                <a16:creationId xmlns:a16="http://schemas.microsoft.com/office/drawing/2014/main" id="{797208B9-C059-479C-B48B-58C6833FF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E6ADB2-708F-4826-B6E7-4D605A3DF045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87044" name="Subtitle 3">
            <a:extLst>
              <a:ext uri="{FF2B5EF4-FFF2-40B4-BE49-F238E27FC236}">
                <a16:creationId xmlns:a16="http://schemas.microsoft.com/office/drawing/2014/main" id="{E5741F4C-CEC9-4B2B-8773-152408311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/>
          <a:lstStyle/>
          <a:p>
            <a:pPr eaLnBrk="1" hangingPunct="1"/>
            <a:r>
              <a:rPr lang="hr-HR" altLang="en-US">
                <a:solidFill>
                  <a:srgbClr val="898989"/>
                </a:solidFill>
              </a:rPr>
              <a:t>svaka osoba jedinstvena je i posebna → nema potrebe uspoređivati se s drugima</a:t>
            </a:r>
          </a:p>
          <a:p>
            <a:pPr eaLnBrk="1" hangingPunct="1"/>
            <a:endParaRPr lang="hr-HR" altLang="en-US">
              <a:solidFill>
                <a:srgbClr val="898989"/>
              </a:solidFill>
            </a:endParaRPr>
          </a:p>
          <a:p>
            <a:pPr eaLnBrk="1" hangingPunct="1"/>
            <a:r>
              <a:rPr lang="hr-HR" altLang="en-US">
                <a:solidFill>
                  <a:srgbClr val="898989"/>
                </a:solidFill>
              </a:rPr>
              <a:t>odgovarajuća tjelesna masa ovisi o više čimbenika kao što su: dob, spol, visina i naslijeđe                                </a:t>
            </a:r>
          </a:p>
          <a:p>
            <a:pPr eaLnBrk="1" hangingPunct="1"/>
            <a:endParaRPr lang="hr-HR" altLang="en-US">
              <a:solidFill>
                <a:srgbClr val="898989"/>
              </a:solidFill>
            </a:endParaRPr>
          </a:p>
          <a:p>
            <a:pPr eaLnBrk="1" hangingPunct="1"/>
            <a:r>
              <a:rPr lang="hr-HR" altLang="en-US">
                <a:solidFill>
                  <a:srgbClr val="898989"/>
                </a:solidFill>
              </a:rPr>
              <a:t>pravilna prehrana i redovita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rgbClr val="898989"/>
                </a:solidFill>
              </a:rPr>
              <a:t>tjelesna aktivnost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rgbClr val="898989"/>
                </a:solidFill>
              </a:rPr>
              <a:t>osigurat će dobar izgled 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>
                <a:solidFill>
                  <a:srgbClr val="898989"/>
                </a:solidFill>
              </a:rPr>
              <a:t>i tjelesnu formu →</a:t>
            </a:r>
            <a:r>
              <a:rPr lang="hr-HR" altLang="en-US">
                <a:solidFill>
                  <a:srgbClr val="FF0000"/>
                </a:solidFill>
              </a:rPr>
              <a:t>SAMOPOUZDANJE!  </a:t>
            </a:r>
          </a:p>
          <a:p>
            <a:pPr eaLnBrk="1" hangingPunct="1"/>
            <a:endParaRPr lang="hr-HR" altLang="en-US">
              <a:solidFill>
                <a:srgbClr val="898989"/>
              </a:solidFill>
            </a:endParaRPr>
          </a:p>
        </p:txBody>
      </p:sp>
      <p:pic>
        <p:nvPicPr>
          <p:cNvPr id="87045" name="Picture 3">
            <a:extLst>
              <a:ext uri="{FF2B5EF4-FFF2-40B4-BE49-F238E27FC236}">
                <a16:creationId xmlns:a16="http://schemas.microsoft.com/office/drawing/2014/main" id="{BC38C061-20E2-4D30-9964-0C8BEFC69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97200"/>
            <a:ext cx="23050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42C5DD4-9313-6C01-48CA-5A968D0FC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D84861DB-ED89-4267-8FDF-4580FEAB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Temeljne činjenice o sastavu hrane</a:t>
            </a:r>
            <a:endParaRPr lang="hr-HR" altLang="sr-Latn-RS"/>
          </a:p>
        </p:txBody>
      </p:sp>
      <p:sp>
        <p:nvSpPr>
          <p:cNvPr id="88067" name="Slide Number Placeholder 2">
            <a:extLst>
              <a:ext uri="{FF2B5EF4-FFF2-40B4-BE49-F238E27FC236}">
                <a16:creationId xmlns:a16="http://schemas.microsoft.com/office/drawing/2014/main" id="{64517D6C-6FC7-4D02-9D47-3B2CDA92B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4CD0E-EBDD-4BAE-BE31-B7874055ECD9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pic>
        <p:nvPicPr>
          <p:cNvPr id="88068" name="Picture 7">
            <a:extLst>
              <a:ext uri="{FF2B5EF4-FFF2-40B4-BE49-F238E27FC236}">
                <a16:creationId xmlns:a16="http://schemas.microsoft.com/office/drawing/2014/main" id="{9D666817-3BFA-4AB6-9910-97B9DFD1D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2481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E58563D-D9A3-F9DE-37CD-A2D3ADC9F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8659BFF0-4786-4582-A95E-4344243B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Zašto jedemo?</a:t>
            </a:r>
            <a:endParaRPr lang="hr-HR" alt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D0B1D-14F3-449E-BBBE-1361E9D98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i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/>
              <a:t>da bismo zadovoljili osjećaj gladi</a:t>
            </a:r>
            <a:endParaRPr lang="hr-HR" sz="2400" i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/>
              <a:t>da bi zadovoljili osnovne fiziološke potrebe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/>
              <a:t>zbog osjećaja ugode, veselja i sreće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0EC7AC0E-9FF8-4255-B002-B9FA44133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3716338"/>
            <a:ext cx="2325688" cy="18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39D7E15-F3C5-A640-83AB-E8AE5944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CBF2-2B15-4961-87E7-3F9A9D8D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4450"/>
            <a:ext cx="85693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/>
              <a:t>Koje HRANJIVE TVARI dobivamo hranom?</a:t>
            </a:r>
            <a:endParaRPr lang="hr-HR" dirty="0"/>
          </a:p>
        </p:txBody>
      </p:sp>
      <p:sp>
        <p:nvSpPr>
          <p:cNvPr id="90115" name="Slide Number Placeholder 2">
            <a:extLst>
              <a:ext uri="{FF2B5EF4-FFF2-40B4-BE49-F238E27FC236}">
                <a16:creationId xmlns:a16="http://schemas.microsoft.com/office/drawing/2014/main" id="{7E428B6C-F326-45DF-A959-4FE9F21A5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271EF-2C4D-4C43-B3C7-3DF0BEB250C6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615CC5-91EB-4CB9-8C4A-110811DA4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Proteine (bjelančevine)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Ugljikohidrate  (šećere)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Masti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Vitamine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Minerale</a:t>
            </a:r>
          </a:p>
        </p:txBody>
      </p:sp>
      <p:pic>
        <p:nvPicPr>
          <p:cNvPr id="90117" name="Picture 3">
            <a:extLst>
              <a:ext uri="{FF2B5EF4-FFF2-40B4-BE49-F238E27FC236}">
                <a16:creationId xmlns:a16="http://schemas.microsoft.com/office/drawing/2014/main" id="{0EEE2CC9-6E25-426B-AE65-4337C17B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1663"/>
            <a:ext cx="38766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4F23549-3CBE-2608-0997-FF0516A6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63" y="6093296"/>
            <a:ext cx="2339037" cy="75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BBE050-14A3-40B7-84F3-8B884FD0A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4149725"/>
            <a:ext cx="6192838" cy="5048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hr-HR" u="sng" dirty="0">
                <a:hlinkClick r:id="rId4"/>
              </a:rPr>
              <a:t>https://youtu.be/RtTbR6dVRNA</a:t>
            </a:r>
            <a:endParaRPr lang="hr-HR" dirty="0"/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79C6D4D0-D37F-44B9-87EA-80FAB0B99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302EA0-2CE9-4300-8274-42B536D4DA3E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2" name="VZF_000.mp4">
            <a:hlinkClick r:id="" action="ppaction://media"/>
            <a:extLst>
              <a:ext uri="{FF2B5EF4-FFF2-40B4-BE49-F238E27FC236}">
                <a16:creationId xmlns:a16="http://schemas.microsoft.com/office/drawing/2014/main" id="{68A4A2FD-DFB3-44A5-8B8A-9288E54AD1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4843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0CF72-A9ED-D3A8-6C81-D635F67D5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50C739BD-C3DC-4602-9050-F2A09ED1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Proteini (bjelančevine)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FBABE-4C9D-4003-B358-9C5BA57E4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potrebni za izgradnju i obnovu svih stanica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/>
              <a:t>i tkiva u tijelu te pravilno funkcioniranje organizma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64E981EE-1801-45B6-BBC5-52A18E5FCD7F}"/>
              </a:ext>
            </a:extLst>
          </p:cNvPr>
          <p:cNvSpPr/>
          <p:nvPr/>
        </p:nvSpPr>
        <p:spPr>
          <a:xfrm>
            <a:off x="4356100" y="2708275"/>
            <a:ext cx="2447925" cy="324961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u="sng" dirty="0">
                <a:solidFill>
                  <a:schemeClr val="tx1"/>
                </a:solidFill>
              </a:rPr>
              <a:t>VAŽNI IZVORI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Meso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Riba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Jaja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Sir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Jogurt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Mlijeko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Soja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Grah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Druge mahunarke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B831483-09E1-0CAF-BDA6-0313AFA4E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979020EF-BF21-4518-91CB-17DC8945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Masti</a:t>
            </a:r>
          </a:p>
        </p:txBody>
      </p:sp>
      <p:sp>
        <p:nvSpPr>
          <p:cNvPr id="92163" name="Slide Number Placeholder 2">
            <a:extLst>
              <a:ext uri="{FF2B5EF4-FFF2-40B4-BE49-F238E27FC236}">
                <a16:creationId xmlns:a16="http://schemas.microsoft.com/office/drawing/2014/main" id="{3AD3E2B9-408F-4444-AD5B-C3A7183F7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085BBF-7B86-44D4-A70F-ADB290E4C8FC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2D02AA-F2CB-4CE7-81D9-53A5DA182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341438"/>
            <a:ext cx="8642350" cy="43195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osiguravaju energiju i sudjeluju u mnogim važnim procesima u organizmu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iako su često negativno prikazivane, masti su potrebne našem tijelu, stoga ih ne smijemo zanemariti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3B9CCE97-EA1F-40D8-B3BE-07CD5B93F806}"/>
              </a:ext>
            </a:extLst>
          </p:cNvPr>
          <p:cNvSpPr/>
          <p:nvPr/>
        </p:nvSpPr>
        <p:spPr>
          <a:xfrm>
            <a:off x="4932363" y="3048000"/>
            <a:ext cx="2214562" cy="242887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b="1" u="sng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b="1" u="sng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u="sng" dirty="0"/>
              <a:t>VAŽNI IZVORI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Biljna ulja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(maslinovo)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Orašasti plodovi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(bademi, lješnjaci ..)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Plava riba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(losos, srdela)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92166" name="Picture 3">
            <a:extLst>
              <a:ext uri="{FF2B5EF4-FFF2-40B4-BE49-F238E27FC236}">
                <a16:creationId xmlns:a16="http://schemas.microsoft.com/office/drawing/2014/main" id="{9C94FF0A-5C8B-4FE0-BE02-58DFA51BF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292893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TextBox 1">
            <a:extLst>
              <a:ext uri="{FF2B5EF4-FFF2-40B4-BE49-F238E27FC236}">
                <a16:creationId xmlns:a16="http://schemas.microsoft.com/office/drawing/2014/main" id="{3B5A20A7-24B9-45D7-AE7A-4347646B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6137275"/>
            <a:ext cx="544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2800">
                <a:solidFill>
                  <a:srgbClr val="FF0000"/>
                </a:solidFill>
              </a:rPr>
              <a:t>KOLESTEROL – trebamo li ga ?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E153910-D557-5C37-4B9B-00A651E2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A57F378E-FF99-4A89-A26B-BEBDCAB5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Ugljikohidrati</a:t>
            </a:r>
          </a:p>
        </p:txBody>
      </p:sp>
      <p:sp>
        <p:nvSpPr>
          <p:cNvPr id="93187" name="Slide Number Placeholder 2">
            <a:extLst>
              <a:ext uri="{FF2B5EF4-FFF2-40B4-BE49-F238E27FC236}">
                <a16:creationId xmlns:a16="http://schemas.microsoft.com/office/drawing/2014/main" id="{37B628C8-837F-4AB4-80F2-D2D3A32EF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627F8-1B93-43A6-8723-A1157E67EBF0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2F20A04-3CA0-4337-BBEF-46F2F36E7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najvažniji izvor energije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kvalitetan izvor energije su </a:t>
            </a:r>
            <a:r>
              <a:rPr lang="hr-HR" dirty="0">
                <a:solidFill>
                  <a:schemeClr val="accent2"/>
                </a:solidFill>
              </a:rPr>
              <a:t>SLOŽENI</a:t>
            </a:r>
            <a:r>
              <a:rPr lang="hr-HR" dirty="0"/>
              <a:t> ugljikohidrati iz žitarica, voća i povrća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konzumaciju </a:t>
            </a:r>
            <a:r>
              <a:rPr lang="hr-HR" dirty="0">
                <a:solidFill>
                  <a:schemeClr val="accent2"/>
                </a:solidFill>
              </a:rPr>
              <a:t>JEDNOSTAVNIH</a:t>
            </a:r>
            <a:r>
              <a:rPr lang="hr-HR" dirty="0"/>
              <a:t> šećera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/>
              <a:t>iz slastica i gaziranih napitaka svesti na minimum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B2C50EE7-5F96-4075-80BB-8FA3CB9ADCB9}"/>
              </a:ext>
            </a:extLst>
          </p:cNvPr>
          <p:cNvSpPr/>
          <p:nvPr/>
        </p:nvSpPr>
        <p:spPr>
          <a:xfrm>
            <a:off x="6443663" y="3141663"/>
            <a:ext cx="1928812" cy="2357437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u="sng" dirty="0"/>
              <a:t>VAŽNI IZVORI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Žitarice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Povrće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Voće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93190" name="Picture 3">
            <a:extLst>
              <a:ext uri="{FF2B5EF4-FFF2-40B4-BE49-F238E27FC236}">
                <a16:creationId xmlns:a16="http://schemas.microsoft.com/office/drawing/2014/main" id="{872D7095-3638-4C6F-A042-86724906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21163"/>
            <a:ext cx="320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667CC1A-03DA-63C5-FEC6-251D9C52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D0F69CC7-3A45-4F5E-BD8C-1877DDE4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Vitamini i minerali</a:t>
            </a:r>
          </a:p>
        </p:txBody>
      </p:sp>
      <p:sp>
        <p:nvSpPr>
          <p:cNvPr id="94211" name="Slide Number Placeholder 2">
            <a:extLst>
              <a:ext uri="{FF2B5EF4-FFF2-40B4-BE49-F238E27FC236}">
                <a16:creationId xmlns:a16="http://schemas.microsoft.com/office/drawing/2014/main" id="{AA616BBC-1BE8-4B49-8107-62EC5C521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AED5E4-AA8E-4CA9-A78B-29E11028AD8F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7CADA03-F608-488D-9671-C7BDBE9E6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molekule koje unosimo u organizam  u malim količinama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prijeko potrebne za normalno funkcioniranje metabolizma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da bi osigurali unos svih vitamina i minerala, potrebna je </a:t>
            </a:r>
            <a:r>
              <a:rPr lang="hr-HR" sz="2400" dirty="0">
                <a:solidFill>
                  <a:schemeClr val="accent2"/>
                </a:solidFill>
              </a:rPr>
              <a:t>RAZNOLIKA PREHRANA</a:t>
            </a:r>
            <a:r>
              <a:rPr lang="hr-HR" sz="2400" dirty="0"/>
              <a:t>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</p:txBody>
      </p:sp>
      <p:pic>
        <p:nvPicPr>
          <p:cNvPr id="94213" name="Picture 3">
            <a:extLst>
              <a:ext uri="{FF2B5EF4-FFF2-40B4-BE49-F238E27FC236}">
                <a16:creationId xmlns:a16="http://schemas.microsoft.com/office/drawing/2014/main" id="{D9F1D450-9B23-4061-8355-377993469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02075"/>
            <a:ext cx="26638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276BDE7-D4E7-D086-2A3E-53CB6CDB9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19870E78-C0A3-4207-9633-EB639448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Potrošnja energije</a:t>
            </a:r>
            <a:endParaRPr lang="hr-HR" altLang="sr-Latn-RS"/>
          </a:p>
        </p:txBody>
      </p:sp>
      <p:sp>
        <p:nvSpPr>
          <p:cNvPr id="95235" name="Slide Number Placeholder 2">
            <a:extLst>
              <a:ext uri="{FF2B5EF4-FFF2-40B4-BE49-F238E27FC236}">
                <a16:creationId xmlns:a16="http://schemas.microsoft.com/office/drawing/2014/main" id="{08F594F2-BB23-4727-9274-E734F3B6A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67EB6A-9290-43BE-A289-43E6FC28DDD5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1C94BA-4FA9-45BA-BDC7-B59A10E7D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Sva hrana koju pojedemo razgradi se u našem probavnom sustavu, radi dobivanja energije (kcal)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potrebna je za razne metaboličke procese (kemijske reakcije koje nam omogućuju život) i funkcije u organizmu te za tjelesnu aktivnost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95237" name="Picture 5">
            <a:extLst>
              <a:ext uri="{FF2B5EF4-FFF2-40B4-BE49-F238E27FC236}">
                <a16:creationId xmlns:a16="http://schemas.microsoft.com/office/drawing/2014/main" id="{B611302C-DDB2-46DD-8889-20E6BBCD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75"/>
            <a:ext cx="39385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2F5E6-BC34-4F5B-AEE2-5D1364F9C92C}"/>
              </a:ext>
            </a:extLst>
          </p:cNvPr>
          <p:cNvSpPr txBox="1"/>
          <p:nvPr/>
        </p:nvSpPr>
        <p:spPr>
          <a:xfrm>
            <a:off x="2627784" y="5768057"/>
            <a:ext cx="333033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sz="2800" dirty="0"/>
              <a:t>Čista matematika !!! </a:t>
            </a:r>
            <a:endParaRPr lang="en-US" sz="28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44680D0-B751-A797-45E7-658D9066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DC7C-B724-4A32-A0D7-7953E48F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b="1" i="1" dirty="0"/>
            </a:br>
            <a:r>
              <a:rPr lang="hr-HR" b="1" i="1" dirty="0"/>
              <a:t>Potrošnja energije</a:t>
            </a:r>
            <a:br>
              <a:rPr lang="hr-HR" b="1" i="1" dirty="0"/>
            </a:br>
            <a:endParaRPr lang="hr-HR" dirty="0"/>
          </a:p>
        </p:txBody>
      </p:sp>
      <p:sp>
        <p:nvSpPr>
          <p:cNvPr id="96259" name="Slide Number Placeholder 2">
            <a:extLst>
              <a:ext uri="{FF2B5EF4-FFF2-40B4-BE49-F238E27FC236}">
                <a16:creationId xmlns:a16="http://schemas.microsoft.com/office/drawing/2014/main" id="{E699706E-9AA5-4151-9056-9060EA3D5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D517A-2283-409D-980B-7CBE56F38A7C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B2A12B-1B07-4315-B920-BF81D4180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KOLIKO ENERGIJE nam je potrebno svaki dan 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/>
              <a:t>Prosječne dnevne energetske potrebe: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/>
              <a:t>dečki (11 – 14 god) </a:t>
            </a:r>
            <a:r>
              <a:rPr lang="hr-HR" dirty="0">
                <a:sym typeface="Symbol"/>
              </a:rPr>
              <a:t></a:t>
            </a:r>
            <a:r>
              <a:rPr lang="hr-HR" dirty="0"/>
              <a:t>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55 </a:t>
            </a:r>
            <a:r>
              <a:rPr lang="hr-HR" dirty="0"/>
              <a:t>kcal / kg TM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/>
              <a:t>cure (11 – 14 god) </a:t>
            </a:r>
            <a:r>
              <a:rPr lang="hr-HR" dirty="0">
                <a:sym typeface="Symbol"/>
              </a:rPr>
              <a:t></a:t>
            </a:r>
            <a:r>
              <a:rPr lang="hr-HR" dirty="0"/>
              <a:t>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47</a:t>
            </a:r>
            <a:r>
              <a:rPr lang="hr-HR" dirty="0"/>
              <a:t> kcal / kg TM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41DDD7D6-DE28-4A2F-984D-B4B67253984B}"/>
              </a:ext>
            </a:extLst>
          </p:cNvPr>
          <p:cNvSpPr/>
          <p:nvPr/>
        </p:nvSpPr>
        <p:spPr>
          <a:xfrm>
            <a:off x="5436096" y="2060848"/>
            <a:ext cx="3312368" cy="3571900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Primjer: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Marko ima 13 godina i tjelesnu masu 48 kg.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/>
              <a:t>Koliko je energije Marku potrebno svaki dan?</a:t>
            </a:r>
            <a:endParaRPr lang="hr-HR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Marko mora svaki dan hranom unijeti oko 2640 kilokalorija.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E9EA740-3E04-D2C0-24C9-8B07E025F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CFFF6DAD-40DB-4D5F-A488-9234FB0C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Potrošnja energije</a:t>
            </a:r>
            <a:endParaRPr lang="hr-HR" altLang="sr-Latn-RS"/>
          </a:p>
        </p:txBody>
      </p:sp>
      <p:sp>
        <p:nvSpPr>
          <p:cNvPr id="97283" name="Slide Number Placeholder 2">
            <a:extLst>
              <a:ext uri="{FF2B5EF4-FFF2-40B4-BE49-F238E27FC236}">
                <a16:creationId xmlns:a16="http://schemas.microsoft.com/office/drawing/2014/main" id="{AB0D77B7-CAE2-4C49-AC6A-7D31945FEF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CE033-DE78-411A-8AAF-CDDC5E17E322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A0982F-5936-4E20-883C-38609FC60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Koliko ENERGIJE trošimo na TJELESNU AKTIVNOST?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97285" name="Picture 3">
            <a:extLst>
              <a:ext uri="{FF2B5EF4-FFF2-40B4-BE49-F238E27FC236}">
                <a16:creationId xmlns:a16="http://schemas.microsoft.com/office/drawing/2014/main" id="{8A229E0F-CA0F-401F-B991-1FCB8F11A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4333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4">
            <a:extLst>
              <a:ext uri="{FF2B5EF4-FFF2-40B4-BE49-F238E27FC236}">
                <a16:creationId xmlns:a16="http://schemas.microsoft.com/office/drawing/2014/main" id="{D71BCE76-2C48-4DB5-A3EE-A9001A6F2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4152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3575B53-8A0D-FBA2-8926-C7B8252A9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B75FA616-51A3-4855-A645-7D452EB9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Pravilna i nepravilna prehrana</a:t>
            </a:r>
          </a:p>
        </p:txBody>
      </p:sp>
      <p:sp>
        <p:nvSpPr>
          <p:cNvPr id="98307" name="Slide Number Placeholder 2">
            <a:extLst>
              <a:ext uri="{FF2B5EF4-FFF2-40B4-BE49-F238E27FC236}">
                <a16:creationId xmlns:a16="http://schemas.microsoft.com/office/drawing/2014/main" id="{1C0F2217-38E5-471B-ACAA-2A389EB86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1ABEA-1097-4B77-AC93-35A48E7CEA2E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D8819C73-EDA5-4E89-8850-C99DFD09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48958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6E0673A-39A7-F707-D30A-9BE9AA7A7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C2D3-6688-4D91-B670-ADDF5970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188913"/>
            <a:ext cx="8229600" cy="998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sz="2800" u="sng" dirty="0"/>
            </a:br>
            <a:br>
              <a:rPr lang="hr-HR" sz="2800" u="sng" dirty="0"/>
            </a:br>
            <a:r>
              <a:rPr lang="hr-HR" dirty="0"/>
              <a:t>Načela pravilne prehrane </a:t>
            </a:r>
            <a:br>
              <a:rPr lang="hr-HR" sz="2800" u="sng" dirty="0"/>
            </a:br>
            <a:br>
              <a:rPr lang="hr-HR" i="1" dirty="0">
                <a:solidFill>
                  <a:schemeClr val="accent6"/>
                </a:solidFill>
              </a:rPr>
            </a:br>
            <a:endParaRPr lang="hr-HR" dirty="0"/>
          </a:p>
        </p:txBody>
      </p:sp>
      <p:sp>
        <p:nvSpPr>
          <p:cNvPr id="99331" name="Slide Number Placeholder 2">
            <a:extLst>
              <a:ext uri="{FF2B5EF4-FFF2-40B4-BE49-F238E27FC236}">
                <a16:creationId xmlns:a16="http://schemas.microsoft.com/office/drawing/2014/main" id="{668E1863-DD2F-4922-BD1D-9C879F12C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13AE8-121C-4746-B098-7BC575D70AF1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4D50D6-B39E-4B17-862F-837A26621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i="1" dirty="0">
                <a:solidFill>
                  <a:schemeClr val="accent6"/>
                </a:solidFill>
              </a:rPr>
              <a:t>RAZNOLIKOST </a:t>
            </a:r>
            <a:r>
              <a:rPr lang="hr-HR" dirty="0">
                <a:solidFill>
                  <a:schemeClr val="accent6"/>
                </a:solidFill>
                <a:sym typeface="Symbol"/>
              </a:rPr>
              <a:t> </a:t>
            </a:r>
            <a:r>
              <a:rPr lang="hr-HR" dirty="0"/>
              <a:t>konzumacija namirnica iz svih skupina</a:t>
            </a:r>
            <a:endParaRPr lang="hr-HR" i="1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i="1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i="1" dirty="0">
                <a:solidFill>
                  <a:schemeClr val="accent6"/>
                </a:solidFill>
              </a:rPr>
              <a:t>UMJERENOST </a:t>
            </a:r>
            <a:r>
              <a:rPr lang="hr-HR" dirty="0">
                <a:solidFill>
                  <a:schemeClr val="accent6"/>
                </a:solidFill>
                <a:sym typeface="Symbol"/>
              </a:rPr>
              <a:t></a:t>
            </a:r>
            <a:r>
              <a:rPr lang="hr-HR" i="1" dirty="0">
                <a:solidFill>
                  <a:schemeClr val="accent6"/>
                </a:solidFill>
                <a:sym typeface="Symbol"/>
              </a:rPr>
              <a:t> </a:t>
            </a:r>
            <a:r>
              <a:rPr lang="hr-HR" dirty="0">
                <a:sym typeface="Symbol"/>
              </a:rPr>
              <a:t>u</a:t>
            </a:r>
            <a:r>
              <a:rPr lang="hr-HR" dirty="0"/>
              <a:t>mjeren unos energije,    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/>
              <a:t>masti, jednostavnih šećera, soli i alkohola</a:t>
            </a:r>
            <a:endParaRPr lang="hr-HR" i="1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Symbol"/>
              <a:buChar char="Þ"/>
              <a:defRPr/>
            </a:pPr>
            <a:endParaRPr lang="hr-HR" i="1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i="1" dirty="0">
                <a:solidFill>
                  <a:schemeClr val="accent6"/>
                </a:solidFill>
              </a:rPr>
              <a:t>RAVNOTEŽA </a:t>
            </a:r>
            <a:r>
              <a:rPr lang="hr-HR" dirty="0">
                <a:solidFill>
                  <a:schemeClr val="accent6"/>
                </a:solidFill>
                <a:sym typeface="Symbol"/>
              </a:rPr>
              <a:t></a:t>
            </a:r>
            <a:r>
              <a:rPr lang="hr-HR" i="1" dirty="0">
                <a:solidFill>
                  <a:schemeClr val="accent6"/>
                </a:solidFill>
                <a:sym typeface="Symbol"/>
              </a:rPr>
              <a:t> </a:t>
            </a:r>
            <a:r>
              <a:rPr lang="hr-HR" dirty="0">
                <a:sym typeface="Symbol"/>
              </a:rPr>
              <a:t>s</a:t>
            </a:r>
            <a:r>
              <a:rPr lang="hr-HR" dirty="0"/>
              <a:t>vaka hrana može biti uključena u pravilnu prehranu, važno je da unos hranjivih tvari tijekom dana ili tjedna bude uravnotežen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i="1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i="1" dirty="0">
                <a:solidFill>
                  <a:schemeClr val="accent6"/>
                </a:solidFill>
              </a:rPr>
              <a:t>Ne postoji dobra i loša hrana, nego samo pravilna i nepravilna prehrana.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/>
          </a:p>
        </p:txBody>
      </p:sp>
      <p:pic>
        <p:nvPicPr>
          <p:cNvPr id="99333" name="Picture 6">
            <a:extLst>
              <a:ext uri="{FF2B5EF4-FFF2-40B4-BE49-F238E27FC236}">
                <a16:creationId xmlns:a16="http://schemas.microsoft.com/office/drawing/2014/main" id="{CC8C856B-81D8-4E0A-8E1E-D78EC010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2320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3755125-A504-C6AB-B548-3D339A5DE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8D53BE02-243C-4EA8-9BDC-5EDFF234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Piramida pravilne prehrane</a:t>
            </a:r>
          </a:p>
        </p:txBody>
      </p:sp>
      <p:sp>
        <p:nvSpPr>
          <p:cNvPr id="100355" name="Slide Number Placeholder 2">
            <a:extLst>
              <a:ext uri="{FF2B5EF4-FFF2-40B4-BE49-F238E27FC236}">
                <a16:creationId xmlns:a16="http://schemas.microsoft.com/office/drawing/2014/main" id="{E12A963D-65F4-4EF7-85F4-182E35052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5E19F8-241F-4425-91F0-C25FE6DFB3FA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75B582-24CC-494A-B874-970C5DBA1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Načela pravilne prehrane prikazuje </a:t>
            </a:r>
            <a:r>
              <a:rPr lang="hr-HR" i="1" dirty="0">
                <a:solidFill>
                  <a:schemeClr val="accent6"/>
                </a:solidFill>
              </a:rPr>
              <a:t>PIRAMIDA PRAVILNE PREHRANE</a:t>
            </a:r>
            <a:r>
              <a:rPr lang="hr-HR" dirty="0">
                <a:solidFill>
                  <a:schemeClr val="accent6"/>
                </a:solidFill>
                <a:sym typeface="Symbol"/>
              </a:rPr>
              <a:t></a:t>
            </a:r>
            <a:r>
              <a:rPr lang="hr-HR" b="1" dirty="0">
                <a:solidFill>
                  <a:schemeClr val="accent6"/>
                </a:solidFill>
              </a:rPr>
              <a:t>  </a:t>
            </a:r>
            <a:r>
              <a:rPr lang="hr-HR" dirty="0"/>
              <a:t>razvrstava hranu u šest skupina, koje uz tjelesnu aktivnost, i dovoljan unos tekućine, svakodnevno trebaju biti zastupljene u prehrani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i="1" dirty="0">
                <a:solidFill>
                  <a:schemeClr val="bg1">
                    <a:lumMod val="75000"/>
                  </a:schemeClr>
                </a:solidFill>
              </a:rPr>
              <a:t>ŽITARICE  </a:t>
            </a:r>
            <a:r>
              <a:rPr lang="hr-HR" i="1" dirty="0">
                <a:solidFill>
                  <a:schemeClr val="accent6"/>
                </a:solidFill>
              </a:rPr>
              <a:t>                                                              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i="1" dirty="0">
                <a:solidFill>
                  <a:srgbClr val="92D050"/>
                </a:solidFill>
              </a:rPr>
              <a:t>POVRĆE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i="1" dirty="0">
                <a:solidFill>
                  <a:srgbClr val="FF0000"/>
                </a:solidFill>
              </a:rPr>
              <a:t>VOĆE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i="1" dirty="0">
                <a:solidFill>
                  <a:srgbClr val="FFFF00"/>
                </a:solidFill>
              </a:rPr>
              <a:t>ULJA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i="1" dirty="0">
                <a:solidFill>
                  <a:schemeClr val="accent1"/>
                </a:solidFill>
              </a:rPr>
              <a:t>MLIJEKO I MLIJEČNI PROIZVODI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i="1" dirty="0">
                <a:solidFill>
                  <a:srgbClr val="7030A0"/>
                </a:solidFill>
              </a:rPr>
              <a:t>MESO I MAHUNARKE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100357" name="Picture 4">
            <a:extLst>
              <a:ext uri="{FF2B5EF4-FFF2-40B4-BE49-F238E27FC236}">
                <a16:creationId xmlns:a16="http://schemas.microsoft.com/office/drawing/2014/main" id="{9F1B9EB3-64DA-4A26-9456-07486C86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7465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19C8276-54DD-BAF5-978C-D63DE6D9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C5A008A2-A11F-4017-8690-C506AC9F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/>
              <a:t>Četiri osnovne cjeline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9175DCD-C6F5-43D2-A54F-A0E32662E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7138988" cy="4281488"/>
          </a:xfrm>
        </p:spPr>
        <p:txBody>
          <a:bodyPr rtlCol="0"/>
          <a:lstStyle/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Osnovne postavke pravilne prehrane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Planiranje prehrane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Moje tijelo i hrana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Kako poboljšati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/>
              <a:t>	prehrambene navike</a:t>
            </a:r>
          </a:p>
        </p:txBody>
      </p:sp>
      <p:pic>
        <p:nvPicPr>
          <p:cNvPr id="72708" name="Picture 2">
            <a:extLst>
              <a:ext uri="{FF2B5EF4-FFF2-40B4-BE49-F238E27FC236}">
                <a16:creationId xmlns:a16="http://schemas.microsoft.com/office/drawing/2014/main" id="{2E459AF3-0D7E-4124-8121-BAFC66FC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2459038"/>
            <a:ext cx="288131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2E2E614-AF55-E306-B495-D9CF9444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E24B48E-82F4-4E2B-AB11-745F97BB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dirty="0"/>
              <a:t>Kako pravilno odabrati namirnice iz pojedinih skupina?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979D-6FD8-47B5-84D7-7F28BA8C2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8901113" cy="521493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>
                <a:solidFill>
                  <a:schemeClr val="bg1">
                    <a:lumMod val="75000"/>
                  </a:schemeClr>
                </a:solidFill>
              </a:rPr>
              <a:t>ŽITARICE I PROIZVODI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i="1" dirty="0">
                <a:solidFill>
                  <a:schemeClr val="accent6"/>
                </a:solidFill>
              </a:rPr>
              <a:t>                                                               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i="1" dirty="0">
                <a:solidFill>
                  <a:schemeClr val="accent6"/>
                </a:solidFill>
              </a:rPr>
              <a:t>                             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i="1" dirty="0">
                <a:solidFill>
                  <a:schemeClr val="accent6"/>
                </a:solidFill>
              </a:rPr>
              <a:t>                                        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i="1" dirty="0">
                <a:solidFill>
                  <a:schemeClr val="accent6"/>
                </a:solidFill>
              </a:rPr>
              <a:t>                                     </a:t>
            </a:r>
            <a:r>
              <a:rPr lang="hr-HR" sz="2400" i="1" dirty="0"/>
              <a:t>osiguravaju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i="1" dirty="0">
              <a:solidFill>
                <a:schemeClr val="accent6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i="1" dirty="0">
              <a:solidFill>
                <a:schemeClr val="accent6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i="1" dirty="0">
              <a:solidFill>
                <a:schemeClr val="accent6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i="1" dirty="0">
              <a:solidFill>
                <a:schemeClr val="accent6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i="1" dirty="0">
                <a:solidFill>
                  <a:schemeClr val="accent6"/>
                </a:solidFill>
              </a:rPr>
              <a:t> </a:t>
            </a:r>
            <a:r>
              <a:rPr lang="hr-HR" dirty="0"/>
              <a:t>biraj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proizvode od cjelovitog zrna </a:t>
            </a:r>
            <a:r>
              <a:rPr lang="hr-HR" dirty="0"/>
              <a:t>– tamni kruh ili sa sjemenkama, integralna tjestenina i riža, keksi od cjelovitog brašna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i="1" dirty="0">
              <a:solidFill>
                <a:schemeClr val="accent6"/>
              </a:solidFill>
            </a:endParaRP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C3DFF871-AD36-4189-BD81-D61501A5A8AC}"/>
              </a:ext>
            </a:extLst>
          </p:cNvPr>
          <p:cNvSpPr/>
          <p:nvPr/>
        </p:nvSpPr>
        <p:spPr>
          <a:xfrm>
            <a:off x="5580063" y="2349500"/>
            <a:ext cx="3143250" cy="2428875"/>
          </a:xfrm>
          <a:prstGeom prst="foldedCorne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>
                <a:solidFill>
                  <a:schemeClr val="tx1"/>
                </a:solidFill>
              </a:rPr>
              <a:t>složene ugljikohidrate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>
                <a:solidFill>
                  <a:schemeClr val="tx1"/>
                </a:solidFill>
              </a:rPr>
              <a:t>prehrambena vlakna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>
                <a:solidFill>
                  <a:schemeClr val="tx1"/>
                </a:solidFill>
              </a:rPr>
              <a:t>vitamine E i B-skupine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>
                <a:solidFill>
                  <a:schemeClr val="tx1"/>
                </a:solidFill>
              </a:rPr>
              <a:t>minerale (bakar,cink, željezo, magnezij, fosfor)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504BCC-5CF5-42FB-9839-13A1C9BF67B9}"/>
              </a:ext>
            </a:extLst>
          </p:cNvPr>
          <p:cNvCxnSpPr/>
          <p:nvPr/>
        </p:nvCxnSpPr>
        <p:spPr>
          <a:xfrm>
            <a:off x="2987675" y="3357563"/>
            <a:ext cx="2500313" cy="15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ertical Scroll 6">
            <a:extLst>
              <a:ext uri="{FF2B5EF4-FFF2-40B4-BE49-F238E27FC236}">
                <a16:creationId xmlns:a16="http://schemas.microsoft.com/office/drawing/2014/main" id="{145CB5B1-CD83-4D96-8EA6-354F32A9427D}"/>
              </a:ext>
            </a:extLst>
          </p:cNvPr>
          <p:cNvSpPr/>
          <p:nvPr/>
        </p:nvSpPr>
        <p:spPr>
          <a:xfrm>
            <a:off x="179388" y="1989138"/>
            <a:ext cx="2714625" cy="2786062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RIŽA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ZOB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JEČAM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KUKURUZ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TJESTENINA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KRUH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PECIVA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KEKSI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MUESLI</a:t>
            </a:r>
          </a:p>
        </p:txBody>
      </p:sp>
      <p:pic>
        <p:nvPicPr>
          <p:cNvPr id="101383" name="Picture 8">
            <a:extLst>
              <a:ext uri="{FF2B5EF4-FFF2-40B4-BE49-F238E27FC236}">
                <a16:creationId xmlns:a16="http://schemas.microsoft.com/office/drawing/2014/main" id="{23CF8921-EE96-4060-A0D7-382F4C1D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1190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4FD91FE1-5971-DA01-4358-CAF858FD0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C19FF891-A1AB-4CB7-9792-47635D11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7283450" cy="1143000"/>
          </a:xfrm>
        </p:spPr>
        <p:txBody>
          <a:bodyPr/>
          <a:lstStyle/>
          <a:p>
            <a:pPr eaLnBrk="1" hangingPunct="1"/>
            <a:r>
              <a:rPr lang="hr-HR" altLang="sr-Latn-RS" sz="2400" b="1"/>
              <a:t>Kako pravilno odabrati namirnice iz pojedinih skupina?</a:t>
            </a:r>
            <a:endParaRPr lang="hr-HR" altLang="sr-Latn-RS" sz="2400"/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8F8A3297-93ED-4F3E-862F-EDE03136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9006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hr-HR" altLang="en-US" b="1">
                <a:solidFill>
                  <a:srgbClr val="BFBFBF"/>
                </a:solidFill>
              </a:rPr>
              <a:t>ŽITARICE I PROIZVODI</a:t>
            </a:r>
          </a:p>
          <a:p>
            <a:pPr eaLnBrk="1" hangingPunct="1">
              <a:buFont typeface="Arial" pitchFamily="34" charset="0"/>
              <a:buNone/>
            </a:pPr>
            <a:r>
              <a:rPr lang="hr-HR" altLang="en-US" sz="1800">
                <a:solidFill>
                  <a:srgbClr val="898989"/>
                </a:solidFill>
              </a:rPr>
              <a:t>                                                                      </a:t>
            </a:r>
          </a:p>
          <a:p>
            <a:pPr eaLnBrk="1" hangingPunct="1">
              <a:buFont typeface="Arial" pitchFamily="34" charset="0"/>
              <a:buNone/>
            </a:pPr>
            <a:endParaRPr lang="hr-HR" altLang="en-US" sz="1800">
              <a:solidFill>
                <a:srgbClr val="89898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r-HR" altLang="en-US" sz="1800">
              <a:solidFill>
                <a:srgbClr val="89898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r-HR" altLang="en-US" sz="1800">
              <a:solidFill>
                <a:srgbClr val="89898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r-HR" altLang="en-US" sz="1800">
              <a:solidFill>
                <a:srgbClr val="89898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r-HR" altLang="en-US" sz="1800">
              <a:solidFill>
                <a:srgbClr val="89898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hr-HR" altLang="en-US" sz="1800">
                <a:solidFill>
                  <a:srgbClr val="898989"/>
                </a:solidFill>
              </a:rPr>
              <a:t>                  </a:t>
            </a:r>
            <a:endParaRPr lang="hr-HR" altLang="en-US" sz="2400">
              <a:solidFill>
                <a:srgbClr val="898989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en-US" sz="2400">
                <a:solidFill>
                  <a:srgbClr val="898989"/>
                </a:solidFill>
              </a:rPr>
              <a:t>CJELOVITE žitarice sadrže ljusku, klicu i endosperm zrna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hr-HR" altLang="en-US" sz="2400">
              <a:solidFill>
                <a:srgbClr val="898989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en-US" sz="2400">
                <a:solidFill>
                  <a:srgbClr val="898989"/>
                </a:solidFill>
              </a:rPr>
              <a:t>PRERAĐENIM žitaricama su uklonjeni ljuska i klica </a:t>
            </a:r>
            <a:r>
              <a:rPr lang="hr-HR" altLang="en-US" sz="2400">
                <a:solidFill>
                  <a:srgbClr val="898989"/>
                </a:solidFill>
                <a:sym typeface="Symbol" panose="05050102010706020507" pitchFamily="18" charset="2"/>
              </a:rPr>
              <a:t></a:t>
            </a:r>
            <a:r>
              <a:rPr lang="hr-HR" altLang="en-US" sz="2400">
                <a:solidFill>
                  <a:srgbClr val="898989"/>
                </a:solidFill>
              </a:rPr>
              <a:t> ne sadržavaju vrijedne vitamine i minerale</a:t>
            </a:r>
          </a:p>
          <a:p>
            <a:pPr eaLnBrk="1" hangingPunct="1">
              <a:buFont typeface="Arial" pitchFamily="34" charset="0"/>
              <a:buNone/>
            </a:pPr>
            <a:endParaRPr lang="hr-HR" altLang="en-US" sz="2400">
              <a:solidFill>
                <a:srgbClr val="898989"/>
              </a:solidFill>
            </a:endParaRPr>
          </a:p>
        </p:txBody>
      </p:sp>
      <p:pic>
        <p:nvPicPr>
          <p:cNvPr id="102404" name="Picture 2">
            <a:extLst>
              <a:ext uri="{FF2B5EF4-FFF2-40B4-BE49-F238E27FC236}">
                <a16:creationId xmlns:a16="http://schemas.microsoft.com/office/drawing/2014/main" id="{D2B8E61C-646D-4647-AD41-DFAEA9FA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3738563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4">
            <a:extLst>
              <a:ext uri="{FF2B5EF4-FFF2-40B4-BE49-F238E27FC236}">
                <a16:creationId xmlns:a16="http://schemas.microsoft.com/office/drawing/2014/main" id="{8FE9765E-7D11-4815-9F88-DEE5FBADA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69D90208-7340-4594-8FF9-0248CA50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7138987" cy="1143000"/>
          </a:xfrm>
        </p:spPr>
        <p:txBody>
          <a:bodyPr/>
          <a:lstStyle/>
          <a:p>
            <a:pPr eaLnBrk="1" hangingPunct="1"/>
            <a:r>
              <a:rPr lang="hr-HR" altLang="sr-Latn-RS" sz="2400" b="1"/>
              <a:t>Kako pravilno odabrati namirnice iz pojedinih skupina?</a:t>
            </a:r>
            <a:endParaRPr lang="hr-HR" altLang="sr-Latn-RS" sz="240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8D7B35A-8705-4755-9330-23497F086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424862" cy="4608512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b="1" dirty="0">
                <a:solidFill>
                  <a:srgbClr val="92D050"/>
                </a:solidFill>
              </a:rPr>
              <a:t>POVRĆE I VOĆE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>
              <a:solidFill>
                <a:srgbClr val="92D05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>
              <a:solidFill>
                <a:srgbClr val="92D05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900" dirty="0"/>
              <a:t>osiguravaju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rgbClr val="92D05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rgbClr val="92D05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rgbClr val="92D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3800" dirty="0"/>
              <a:t>biraj što više </a:t>
            </a:r>
            <a:r>
              <a:rPr lang="hr-HR" sz="3800" dirty="0">
                <a:solidFill>
                  <a:srgbClr val="00B050"/>
                </a:solidFill>
              </a:rPr>
              <a:t>svježeg povrća i voća</a:t>
            </a:r>
            <a:r>
              <a:rPr lang="hr-HR" sz="3800" dirty="0"/>
              <a:t>, te kuhanog povrća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C99241E7-F086-42F0-9C1B-239CC56282BA}"/>
              </a:ext>
            </a:extLst>
          </p:cNvPr>
          <p:cNvSpPr/>
          <p:nvPr/>
        </p:nvSpPr>
        <p:spPr>
          <a:xfrm>
            <a:off x="827088" y="2492375"/>
            <a:ext cx="2357437" cy="235743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SVJEŽE VOĆE I POVRĆE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KUHANO POVRĆE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SUŠENO VOĆE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VOĆNI KOMPOTI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VOĆNI  I POVRTNI SOKOVI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E3B452-AA18-4063-9015-7F5F969369DA}"/>
              </a:ext>
            </a:extLst>
          </p:cNvPr>
          <p:cNvCxnSpPr/>
          <p:nvPr/>
        </p:nvCxnSpPr>
        <p:spPr>
          <a:xfrm>
            <a:off x="3571875" y="3429000"/>
            <a:ext cx="21431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olded Corner 6">
            <a:extLst>
              <a:ext uri="{FF2B5EF4-FFF2-40B4-BE49-F238E27FC236}">
                <a16:creationId xmlns:a16="http://schemas.microsoft.com/office/drawing/2014/main" id="{DEF605ED-0036-4DF2-8CD4-7A82D9FA66E9}"/>
              </a:ext>
            </a:extLst>
          </p:cNvPr>
          <p:cNvSpPr/>
          <p:nvPr/>
        </p:nvSpPr>
        <p:spPr>
          <a:xfrm>
            <a:off x="6084888" y="2781300"/>
            <a:ext cx="2663825" cy="22860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ugljikohidrate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prehrambena vlakna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vitamine (C, K, A, E, B9)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minerale (magnezij, željezo)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103431" name="Picture 9">
            <a:extLst>
              <a:ext uri="{FF2B5EF4-FFF2-40B4-BE49-F238E27FC236}">
                <a16:creationId xmlns:a16="http://schemas.microsoft.com/office/drawing/2014/main" id="{477B5ABB-4B5B-4EE0-8AFA-D1D7A32A6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12922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7">
            <a:extLst>
              <a:ext uri="{FF2B5EF4-FFF2-40B4-BE49-F238E27FC236}">
                <a16:creationId xmlns:a16="http://schemas.microsoft.com/office/drawing/2014/main" id="{55BE76F9-CBEA-48E6-BCC6-A3B932065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AE9D9735-1B73-4AB0-9D9A-EDF09C0A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7345362" cy="1417638"/>
          </a:xfrm>
        </p:spPr>
        <p:txBody>
          <a:bodyPr/>
          <a:lstStyle/>
          <a:p>
            <a:pPr eaLnBrk="1" hangingPunct="1"/>
            <a:r>
              <a:rPr lang="hr-HR" altLang="sr-Latn-RS" sz="2400" b="1"/>
              <a:t>Kako pravilno odabrati namirnice iz pojedinih skupina?</a:t>
            </a:r>
            <a:endParaRPr lang="hr-HR" altLang="sr-Latn-RS" sz="2400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78DA32A2-9385-46E5-9F6B-2C00A6012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452596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>
                <a:solidFill>
                  <a:srgbClr val="0070C0"/>
                </a:solidFill>
              </a:rPr>
              <a:t>MLIJEKO I MLIJEČNI PROIZVODI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rgbClr val="0070C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/>
              <a:t>osiguravaju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/>
              <a:t> biraj mlijeko i mliječne proizvode s </a:t>
            </a:r>
            <a:r>
              <a:rPr lang="hr-HR" sz="2400" dirty="0">
                <a:solidFill>
                  <a:srgbClr val="0070C0"/>
                </a:solidFill>
              </a:rPr>
              <a:t>manjim udjelom mliječne masti</a:t>
            </a:r>
            <a:r>
              <a:rPr lang="hr-HR" sz="2400" dirty="0"/>
              <a:t>, </a:t>
            </a:r>
            <a:r>
              <a:rPr lang="hr-HR" sz="2400" dirty="0">
                <a:solidFill>
                  <a:srgbClr val="0070C0"/>
                </a:solidFill>
              </a:rPr>
              <a:t>svježi sir</a:t>
            </a:r>
            <a:r>
              <a:rPr lang="hr-HR" sz="2400" dirty="0"/>
              <a:t>, </a:t>
            </a:r>
            <a:r>
              <a:rPr lang="hr-HR" sz="2400" dirty="0" err="1">
                <a:solidFill>
                  <a:srgbClr val="0070C0"/>
                </a:solidFill>
              </a:rPr>
              <a:t>probiotičke</a:t>
            </a:r>
            <a:r>
              <a:rPr lang="hr-HR" sz="2400" dirty="0">
                <a:solidFill>
                  <a:srgbClr val="0070C0"/>
                </a:solidFill>
              </a:rPr>
              <a:t> jogurte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36708572-C2CA-4887-B1A1-86085BCFE0C9}"/>
              </a:ext>
            </a:extLst>
          </p:cNvPr>
          <p:cNvSpPr/>
          <p:nvPr/>
        </p:nvSpPr>
        <p:spPr>
          <a:xfrm>
            <a:off x="1000125" y="2428875"/>
            <a:ext cx="2214563" cy="22860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MLIJEKO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JOGURT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SVJEŽI SIR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TVRDI SIREVI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VRHNJE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1D7DB1-895C-47C1-83B8-A11C41649DFA}"/>
              </a:ext>
            </a:extLst>
          </p:cNvPr>
          <p:cNvCxnSpPr/>
          <p:nvPr/>
        </p:nvCxnSpPr>
        <p:spPr>
          <a:xfrm>
            <a:off x="3357563" y="3214688"/>
            <a:ext cx="22145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8FE378B-71E9-41E8-A876-5546DD39FD4A}"/>
              </a:ext>
            </a:extLst>
          </p:cNvPr>
          <p:cNvSpPr/>
          <p:nvPr/>
        </p:nvSpPr>
        <p:spPr>
          <a:xfrm>
            <a:off x="6357938" y="2571750"/>
            <a:ext cx="1643062" cy="2071688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masti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proteine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kalcij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vitamin B12</a:t>
            </a:r>
          </a:p>
        </p:txBody>
      </p:sp>
      <p:pic>
        <p:nvPicPr>
          <p:cNvPr id="104455" name="Picture 9">
            <a:extLst>
              <a:ext uri="{FF2B5EF4-FFF2-40B4-BE49-F238E27FC236}">
                <a16:creationId xmlns:a16="http://schemas.microsoft.com/office/drawing/2014/main" id="{71F83021-03E0-4A81-BA6B-15432A9E8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1277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7">
            <a:extLst>
              <a:ext uri="{FF2B5EF4-FFF2-40B4-BE49-F238E27FC236}">
                <a16:creationId xmlns:a16="http://schemas.microsoft.com/office/drawing/2014/main" id="{322E21D4-B919-4C84-B4D4-B50272F2F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8080D7B0-CDF4-467E-B63C-459459F2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6994525" cy="1143000"/>
          </a:xfrm>
        </p:spPr>
        <p:txBody>
          <a:bodyPr/>
          <a:lstStyle/>
          <a:p>
            <a:pPr eaLnBrk="1" hangingPunct="1"/>
            <a:r>
              <a:rPr lang="hr-HR" altLang="sr-Latn-RS" sz="2400" b="1"/>
              <a:t>Kako pravilno odabrati namirnice iz pojedinih skupina?</a:t>
            </a:r>
            <a:endParaRPr lang="hr-HR" altLang="sr-Latn-R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3AD9E-46B4-41F6-B794-EC08439FD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>
                <a:solidFill>
                  <a:srgbClr val="7030A0"/>
                </a:solidFill>
              </a:rPr>
              <a:t>MESO I MAHUNARKE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>
                <a:solidFill>
                  <a:srgbClr val="7030A0"/>
                </a:solidFill>
              </a:rPr>
              <a:t>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>
                <a:solidFill>
                  <a:srgbClr val="7030A0"/>
                </a:solidFill>
              </a:rPr>
              <a:t>                                  </a:t>
            </a:r>
            <a:r>
              <a:rPr lang="hr-HR" sz="2400" dirty="0"/>
              <a:t>osiguravaju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/>
              <a:t>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/>
              <a:t>češće biraj </a:t>
            </a:r>
            <a:r>
              <a:rPr lang="hr-HR" sz="2400" dirty="0">
                <a:solidFill>
                  <a:schemeClr val="accent4"/>
                </a:solidFill>
              </a:rPr>
              <a:t>meso peradi</a:t>
            </a:r>
            <a:r>
              <a:rPr lang="hr-HR" sz="2400" dirty="0"/>
              <a:t>, </a:t>
            </a:r>
            <a:r>
              <a:rPr lang="hr-HR" sz="2400" dirty="0">
                <a:solidFill>
                  <a:schemeClr val="accent4"/>
                </a:solidFill>
              </a:rPr>
              <a:t>ribu</a:t>
            </a:r>
            <a:r>
              <a:rPr lang="hr-HR" sz="2400" dirty="0"/>
              <a:t> (srdela, losos, tuna), </a:t>
            </a:r>
            <a:r>
              <a:rPr lang="hr-HR" sz="2400" dirty="0">
                <a:solidFill>
                  <a:schemeClr val="accent4"/>
                </a:solidFill>
              </a:rPr>
              <a:t>mahunarke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1A4D6E03-23C7-4E96-A8D8-AB39723A6606}"/>
              </a:ext>
            </a:extLst>
          </p:cNvPr>
          <p:cNvSpPr/>
          <p:nvPr/>
        </p:nvSpPr>
        <p:spPr>
          <a:xfrm>
            <a:off x="179388" y="2349500"/>
            <a:ext cx="2786062" cy="257175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MESO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(piletina, puretina, svinjetina, teletina)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RIBA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JAJA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MAHUNARKE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(soja, grah, leća, bob, slanutak)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A1700E-64DC-4CB4-BD3B-CEFCF7AB04F2}"/>
              </a:ext>
            </a:extLst>
          </p:cNvPr>
          <p:cNvCxnSpPr/>
          <p:nvPr/>
        </p:nvCxnSpPr>
        <p:spPr>
          <a:xfrm>
            <a:off x="3348038" y="3213100"/>
            <a:ext cx="20716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ded Corner 6">
            <a:extLst>
              <a:ext uri="{FF2B5EF4-FFF2-40B4-BE49-F238E27FC236}">
                <a16:creationId xmlns:a16="http://schemas.microsoft.com/office/drawing/2014/main" id="{961B9091-FD91-4F75-9029-D69C74B97814}"/>
              </a:ext>
            </a:extLst>
          </p:cNvPr>
          <p:cNvSpPr/>
          <p:nvPr/>
        </p:nvSpPr>
        <p:spPr>
          <a:xfrm>
            <a:off x="5940425" y="2565400"/>
            <a:ext cx="2071688" cy="2357438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proteine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omega-3 masne kiseline (plava riba)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željezo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vitamin B12 </a:t>
            </a:r>
          </a:p>
        </p:txBody>
      </p:sp>
      <p:pic>
        <p:nvPicPr>
          <p:cNvPr id="105479" name="Picture 9">
            <a:extLst>
              <a:ext uri="{FF2B5EF4-FFF2-40B4-BE49-F238E27FC236}">
                <a16:creationId xmlns:a16="http://schemas.microsoft.com/office/drawing/2014/main" id="{744FCEAC-9383-4B7A-8148-99AC1653C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1162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7">
            <a:extLst>
              <a:ext uri="{FF2B5EF4-FFF2-40B4-BE49-F238E27FC236}">
                <a16:creationId xmlns:a16="http://schemas.microsoft.com/office/drawing/2014/main" id="{963472D2-2FD4-498D-908B-2DF3175C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A787C203-C282-420B-A35F-3E2BD125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6778625" cy="1143000"/>
          </a:xfrm>
        </p:spPr>
        <p:txBody>
          <a:bodyPr/>
          <a:lstStyle/>
          <a:p>
            <a:pPr eaLnBrk="1" hangingPunct="1"/>
            <a:r>
              <a:rPr lang="hr-HR" altLang="sr-Latn-RS" sz="2400" b="1"/>
              <a:t>Kako pravilno odabrati namirnice iz pojedinih skupina?</a:t>
            </a:r>
            <a:endParaRPr lang="hr-HR" altLang="sr-Latn-R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9675-D261-410B-A6CE-9A14F282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467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MASTI I ULJA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/>
              <a:t>osiguravaju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/>
              <a:t>češće jedi 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maslinovo i druga biljna ulja</a:t>
            </a:r>
            <a:r>
              <a:rPr lang="hr-HR" sz="2400" dirty="0"/>
              <a:t>, a izvor poželjnih nezasićenih masti su i 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orašasti plodovi </a:t>
            </a:r>
            <a:r>
              <a:rPr lang="hr-HR" sz="2400" dirty="0"/>
              <a:t>(bademi, orasi, lješnjaci) te 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plava riba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D12697A4-E039-4274-AF82-4321B9C99B51}"/>
              </a:ext>
            </a:extLst>
          </p:cNvPr>
          <p:cNvSpPr/>
          <p:nvPr/>
        </p:nvSpPr>
        <p:spPr>
          <a:xfrm>
            <a:off x="611188" y="1628775"/>
            <a:ext cx="2786062" cy="264318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ŽIVOTINJSKE MASTI (</a:t>
            </a:r>
            <a:r>
              <a:rPr lang="hr-HR" sz="1600" dirty="0"/>
              <a:t>maslac, svinjska mast)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BILJNE MASTI </a:t>
            </a:r>
            <a:r>
              <a:rPr lang="hr-HR" sz="1600" dirty="0"/>
              <a:t>(maslinovo, suncokretovo, sojino ulje, margarin)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E0898B-CECB-41E0-BBB7-95A2B2BE703D}"/>
              </a:ext>
            </a:extLst>
          </p:cNvPr>
          <p:cNvCxnSpPr/>
          <p:nvPr/>
        </p:nvCxnSpPr>
        <p:spPr>
          <a:xfrm>
            <a:off x="3419475" y="2565400"/>
            <a:ext cx="228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ded Corner 6">
            <a:extLst>
              <a:ext uri="{FF2B5EF4-FFF2-40B4-BE49-F238E27FC236}">
                <a16:creationId xmlns:a16="http://schemas.microsoft.com/office/drawing/2014/main" id="{6C988F2E-E50E-4855-BC5B-BD7A1B3AEC5B}"/>
              </a:ext>
            </a:extLst>
          </p:cNvPr>
          <p:cNvSpPr/>
          <p:nvPr/>
        </p:nvSpPr>
        <p:spPr>
          <a:xfrm>
            <a:off x="6084888" y="1916113"/>
            <a:ext cx="2286000" cy="185737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esencijalne masne kiseline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/>
              <a:t>vitamin E</a:t>
            </a:r>
          </a:p>
        </p:txBody>
      </p:sp>
      <p:pic>
        <p:nvPicPr>
          <p:cNvPr id="106503" name="Picture 9">
            <a:extLst>
              <a:ext uri="{FF2B5EF4-FFF2-40B4-BE49-F238E27FC236}">
                <a16:creationId xmlns:a16="http://schemas.microsoft.com/office/drawing/2014/main" id="{D9703376-56AB-489B-B009-C625029B9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1247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7">
            <a:extLst>
              <a:ext uri="{FF2B5EF4-FFF2-40B4-BE49-F238E27FC236}">
                <a16:creationId xmlns:a16="http://schemas.microsoft.com/office/drawing/2014/main" id="{2059B685-8D4E-4E02-8A44-812038AB8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7CE87B9-A60C-4988-9F61-75240463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7561263" cy="1301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i="1" dirty="0"/>
            </a:br>
            <a:r>
              <a:rPr lang="hr-HR" i="1" dirty="0"/>
              <a:t>Temeljne preporuke pravilne prehrane: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2537-5284-4869-BD4E-2D000CBC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975"/>
            <a:ext cx="8472487" cy="49006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Jedi što više raznovrsnih namirnica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Jedi češće u manjim obrocima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 pretjeruj u količini jela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hr-H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Redovito doručkuj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Jedi više voća, povrća, cjelovitih žitarica i ribe, a manje crvenog mesa i procesiranih proizvoda (suhomesnati proizvodi, slane i slatke grickalice)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/>
          </a:p>
        </p:txBody>
      </p:sp>
      <p:pic>
        <p:nvPicPr>
          <p:cNvPr id="29700" name="Picture 3" descr="zdrav-život.jpg">
            <a:extLst>
              <a:ext uri="{FF2B5EF4-FFF2-40B4-BE49-F238E27FC236}">
                <a16:creationId xmlns:a16="http://schemas.microsoft.com/office/drawing/2014/main" id="{4B2E83E8-95CF-4E0F-A3D2-333B369D21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48586"/>
            <a:ext cx="3976117" cy="263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7525" name="Picture 4">
            <a:extLst>
              <a:ext uri="{FF2B5EF4-FFF2-40B4-BE49-F238E27FC236}">
                <a16:creationId xmlns:a16="http://schemas.microsoft.com/office/drawing/2014/main" id="{93B9F81C-85D2-4E4D-A764-7A2EB5A1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297B43E-9E4C-4EF6-B639-C83895CB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64912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b="1" i="1" dirty="0"/>
            </a:br>
            <a:r>
              <a:rPr lang="hr-HR" b="1" i="1" dirty="0"/>
              <a:t>Prednosti pravilne prehrane</a:t>
            </a:r>
            <a:br>
              <a:rPr lang="hr-HR" b="1" i="1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9F31A-E7EA-4549-987D-D47D59EF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Koje zdravstvene prednosti pruža povećana konzumacija VOĆA, POVRĆA, CJELOVITIH ŽITARICA I RIBE?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/>
              <a:t>pomaže u regulaciji tjelesne mase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/>
              <a:t>umanjuje rizik od pojave pretilosti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dirty="0"/>
              <a:t>umanjuje rizik od pojave kroničnih bolesti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/>
          </a:p>
        </p:txBody>
      </p:sp>
      <p:pic>
        <p:nvPicPr>
          <p:cNvPr id="108548" name="Picture 3">
            <a:extLst>
              <a:ext uri="{FF2B5EF4-FFF2-40B4-BE49-F238E27FC236}">
                <a16:creationId xmlns:a16="http://schemas.microsoft.com/office/drawing/2014/main" id="{038370AC-EA33-425A-9DD8-AC3DD7BFA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565400"/>
            <a:ext cx="274002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4">
            <a:extLst>
              <a:ext uri="{FF2B5EF4-FFF2-40B4-BE49-F238E27FC236}">
                <a16:creationId xmlns:a16="http://schemas.microsoft.com/office/drawing/2014/main" id="{EA211B45-6F3C-4C70-A581-8C281960D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E761F544-C3F8-4AE7-912A-0E65E7F0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268413"/>
            <a:ext cx="8229600" cy="1143000"/>
          </a:xfrm>
        </p:spPr>
        <p:txBody>
          <a:bodyPr/>
          <a:lstStyle/>
          <a:p>
            <a:pPr algn="ctr" eaLnBrk="1" hangingPunct="1"/>
            <a:r>
              <a:rPr lang="hr-HR" altLang="sr-Latn-RS" b="1"/>
              <a:t>2. Planiranje prehrane</a:t>
            </a:r>
          </a:p>
        </p:txBody>
      </p:sp>
      <p:pic>
        <p:nvPicPr>
          <p:cNvPr id="37891" name="Picture 3" descr="nestle-planiranje-prehrane-naslovna.jpg">
            <a:extLst>
              <a:ext uri="{FF2B5EF4-FFF2-40B4-BE49-F238E27FC236}">
                <a16:creationId xmlns:a16="http://schemas.microsoft.com/office/drawing/2014/main" id="{B51305F6-B323-4B11-AE61-958AB4B67F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4214813" cy="280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9572" name="Picture 3">
            <a:extLst>
              <a:ext uri="{FF2B5EF4-FFF2-40B4-BE49-F238E27FC236}">
                <a16:creationId xmlns:a16="http://schemas.microsoft.com/office/drawing/2014/main" id="{5DEDCC26-A27A-4A7A-80BC-F280E944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6571304D-D5B9-4865-88FD-063E8D3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Tanjur pravilne prehrane</a:t>
            </a:r>
          </a:p>
        </p:txBody>
      </p:sp>
      <p:sp>
        <p:nvSpPr>
          <p:cNvPr id="110595" name="Slide Number Placeholder 2">
            <a:extLst>
              <a:ext uri="{FF2B5EF4-FFF2-40B4-BE49-F238E27FC236}">
                <a16:creationId xmlns:a16="http://schemas.microsoft.com/office/drawing/2014/main" id="{8D0D2AA8-E5B7-41FE-A280-BD069DBEB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A41AD7-27A1-4EEB-A17F-2DB986497C83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C7EFEBD-AD24-4FA8-9445-3930D1634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1341438"/>
            <a:ext cx="8497887" cy="43195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Daje odgovor na pitanje: </a:t>
            </a:r>
            <a:r>
              <a:rPr lang="hr-HR" b="1" dirty="0"/>
              <a:t>“Što bih trebao/</a:t>
            </a:r>
            <a:r>
              <a:rPr lang="hr-HR" b="1" dirty="0" err="1"/>
              <a:t>la</a:t>
            </a:r>
            <a:r>
              <a:rPr lang="hr-HR" b="1" dirty="0"/>
              <a:t> jesti svakog dana?”</a:t>
            </a:r>
          </a:p>
        </p:txBody>
      </p:sp>
      <p:sp>
        <p:nvSpPr>
          <p:cNvPr id="110597" name="TextBox 6">
            <a:extLst>
              <a:ext uri="{FF2B5EF4-FFF2-40B4-BE49-F238E27FC236}">
                <a16:creationId xmlns:a16="http://schemas.microsoft.com/office/drawing/2014/main" id="{CDA895FB-24C5-45AB-BED9-5CF56242F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732463"/>
            <a:ext cx="5400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solidFill>
                  <a:srgbClr val="558ED5"/>
                </a:solidFill>
                <a:latin typeface="Calibri" panose="020F0502020204030204" pitchFamily="34" charset="0"/>
              </a:rPr>
              <a:t>Izvor: Copyright © 2011, Harvard University, prilagođeno potrebama publikacije</a:t>
            </a:r>
          </a:p>
        </p:txBody>
      </p:sp>
      <p:pic>
        <p:nvPicPr>
          <p:cNvPr id="110598" name="Picture 7">
            <a:extLst>
              <a:ext uri="{FF2B5EF4-FFF2-40B4-BE49-F238E27FC236}">
                <a16:creationId xmlns:a16="http://schemas.microsoft.com/office/drawing/2014/main" id="{9E4A79C6-CA7F-4659-BA23-F18EECCB0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4945062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6">
            <a:extLst>
              <a:ext uri="{FF2B5EF4-FFF2-40B4-BE49-F238E27FC236}">
                <a16:creationId xmlns:a16="http://schemas.microsoft.com/office/drawing/2014/main" id="{394C0F1D-3EA9-4572-B8C4-4366D7618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2CA2-981A-436B-9801-37C2F21F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12875"/>
            <a:ext cx="8445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/>
              <a:t>1. Osnovne postavke pravilne  prehrane</a:t>
            </a:r>
            <a:endParaRPr lang="hr-HR" dirty="0"/>
          </a:p>
        </p:txBody>
      </p:sp>
      <p:sp>
        <p:nvSpPr>
          <p:cNvPr id="73731" name="Slide Number Placeholder 2">
            <a:extLst>
              <a:ext uri="{FF2B5EF4-FFF2-40B4-BE49-F238E27FC236}">
                <a16:creationId xmlns:a16="http://schemas.microsoft.com/office/drawing/2014/main" id="{4E0733C1-49DB-490C-8AEA-41EC76BEC5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16827-A882-440A-A379-C7492F76EA6D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DB57B5-5937-4665-9ACC-1A5BAD3C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2924944"/>
            <a:ext cx="39052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90714E-1A6F-0673-E17B-BFDC16431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C8E07844-EA52-4E16-B587-AB0B2CAA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Smjernice tanjura pravilne prehrane</a:t>
            </a:r>
          </a:p>
        </p:txBody>
      </p:sp>
      <p:sp>
        <p:nvSpPr>
          <p:cNvPr id="111619" name="Slide Number Placeholder 2">
            <a:extLst>
              <a:ext uri="{FF2B5EF4-FFF2-40B4-BE49-F238E27FC236}">
                <a16:creationId xmlns:a16="http://schemas.microsoft.com/office/drawing/2014/main" id="{CBC85B47-2232-40E4-A83E-000963815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18801-A0AF-40E1-AFC5-3AD4C05F96B2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111620" name="Subtitle 3">
            <a:extLst>
              <a:ext uri="{FF2B5EF4-FFF2-40B4-BE49-F238E27FC236}">
                <a16:creationId xmlns:a16="http://schemas.microsoft.com/office/drawing/2014/main" id="{7152745F-DD71-4DEC-B5B4-3118A91D4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196975"/>
            <a:ext cx="8424862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200">
                <a:solidFill>
                  <a:srgbClr val="898989"/>
                </a:solidFill>
                <a:latin typeface="Calibri" panose="020F0502020204030204" pitchFamily="34" charset="0"/>
              </a:rPr>
              <a:t>Polovicu tanjura neka ispuni </a:t>
            </a:r>
            <a:r>
              <a:rPr lang="hr-HR" altLang="sr-Latn-RS" sz="2200" b="1">
                <a:solidFill>
                  <a:srgbClr val="E927C4"/>
                </a:solidFill>
                <a:latin typeface="Calibri" panose="020F0502020204030204" pitchFamily="34" charset="0"/>
              </a:rPr>
              <a:t>voće i povrće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r-HR" altLang="sr-Latn-RS" sz="2200" b="1">
                <a:solidFill>
                  <a:srgbClr val="898989"/>
                </a:solidFill>
                <a:latin typeface="Calibri" panose="020F0502020204030204" pitchFamily="34" charset="0"/>
              </a:rPr>
              <a:t>             </a:t>
            </a:r>
            <a:r>
              <a:rPr lang="hr-HR" altLang="sr-Latn-RS" sz="2200" b="1">
                <a:solidFill>
                  <a:srgbClr val="E927C4"/>
                </a:solidFill>
                <a:latin typeface="Calibri" panose="020F0502020204030204" pitchFamily="34" charset="0"/>
              </a:rPr>
              <a:t>→ </a:t>
            </a:r>
            <a:r>
              <a:rPr lang="hr-HR" altLang="sr-Latn-RS" sz="2200" i="1">
                <a:solidFill>
                  <a:srgbClr val="7F7F7F"/>
                </a:solidFill>
                <a:latin typeface="Calibri" panose="020F0502020204030204" pitchFamily="34" charset="0"/>
              </a:rPr>
              <a:t>što više raznolikih boja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hr-HR" altLang="sr-Latn-RS" sz="2200" b="1" i="1">
              <a:solidFill>
                <a:srgbClr val="A6A6A6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200">
                <a:solidFill>
                  <a:srgbClr val="898989"/>
                </a:solidFill>
                <a:latin typeface="Calibri" panose="020F0502020204030204" pitchFamily="34" charset="0"/>
              </a:rPr>
              <a:t>Četvrtinu tanjura neka čine</a:t>
            </a:r>
            <a:r>
              <a:rPr lang="hr-HR" altLang="sr-Latn-RS" sz="2200">
                <a:solidFill>
                  <a:srgbClr val="E927C4"/>
                </a:solidFill>
                <a:latin typeface="Calibri" panose="020F0502020204030204" pitchFamily="34" charset="0"/>
              </a:rPr>
              <a:t> </a:t>
            </a:r>
            <a:r>
              <a:rPr lang="hr-HR" altLang="sr-Latn-RS" sz="2200" b="1">
                <a:solidFill>
                  <a:srgbClr val="E927C4"/>
                </a:solidFill>
                <a:latin typeface="Calibri" panose="020F0502020204030204" pitchFamily="34" charset="0"/>
              </a:rPr>
              <a:t>žitarice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r-HR" altLang="sr-Latn-RS" sz="2200" b="1">
                <a:solidFill>
                  <a:srgbClr val="E927C4"/>
                </a:solidFill>
                <a:latin typeface="Calibri" panose="020F0502020204030204" pitchFamily="34" charset="0"/>
              </a:rPr>
              <a:t>            → </a:t>
            </a:r>
            <a:r>
              <a:rPr lang="hr-HR" altLang="sr-Latn-RS" sz="2200" i="1">
                <a:solidFill>
                  <a:srgbClr val="7F7F7F"/>
                </a:solidFill>
                <a:latin typeface="Calibri" panose="020F0502020204030204" pitchFamily="34" charset="0"/>
              </a:rPr>
              <a:t>prednost imaju cjelovite žitarice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hr-HR" altLang="sr-Latn-RS" sz="2200" b="1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200">
                <a:solidFill>
                  <a:srgbClr val="898989"/>
                </a:solidFill>
                <a:latin typeface="Calibri" panose="020F0502020204030204" pitchFamily="34" charset="0"/>
              </a:rPr>
              <a:t>Preostalu četvrtinu tanjura neka čine </a:t>
            </a:r>
            <a:r>
              <a:rPr lang="hr-HR" altLang="sr-Latn-RS" sz="2200" b="1">
                <a:solidFill>
                  <a:srgbClr val="E927C4"/>
                </a:solidFill>
                <a:latin typeface="Calibri" panose="020F0502020204030204" pitchFamily="34" charset="0"/>
              </a:rPr>
              <a:t>proteini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r-HR" altLang="sr-Latn-RS" sz="2200" b="1">
                <a:solidFill>
                  <a:srgbClr val="898989"/>
                </a:solidFill>
                <a:latin typeface="Calibri" panose="020F0502020204030204" pitchFamily="34" charset="0"/>
              </a:rPr>
              <a:t>           </a:t>
            </a:r>
            <a:r>
              <a:rPr lang="hr-HR" altLang="sr-Latn-RS" sz="2200" b="1">
                <a:solidFill>
                  <a:srgbClr val="E927C4"/>
                </a:solidFill>
                <a:latin typeface="Calibri" panose="020F0502020204030204" pitchFamily="34" charset="0"/>
              </a:rPr>
              <a:t> → </a:t>
            </a:r>
            <a:r>
              <a:rPr lang="hr-HR" altLang="sr-Latn-RS" sz="2200" i="1">
                <a:solidFill>
                  <a:srgbClr val="7F7F7F"/>
                </a:solidFill>
                <a:latin typeface="Calibri" panose="020F0502020204030204" pitchFamily="34" charset="0"/>
              </a:rPr>
              <a:t>prednost ima riba, meso peradi, jaja, grah i druge mahunarke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hr-HR" altLang="sr-Latn-RS" sz="220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200">
                <a:solidFill>
                  <a:srgbClr val="898989"/>
                </a:solidFill>
                <a:latin typeface="Calibri" panose="020F0502020204030204" pitchFamily="34" charset="0"/>
              </a:rPr>
              <a:t>I </a:t>
            </a:r>
            <a:r>
              <a:rPr lang="hr-HR" altLang="sr-Latn-RS" sz="2200" b="1">
                <a:solidFill>
                  <a:srgbClr val="E927C4"/>
                </a:solidFill>
                <a:latin typeface="Calibri" panose="020F0502020204030204" pitchFamily="34" charset="0"/>
              </a:rPr>
              <a:t>masti</a:t>
            </a:r>
            <a:r>
              <a:rPr lang="hr-HR" altLang="sr-Latn-RS" sz="2200">
                <a:solidFill>
                  <a:srgbClr val="898989"/>
                </a:solidFill>
                <a:latin typeface="Calibri" panose="020F0502020204030204" pitchFamily="34" charset="0"/>
              </a:rPr>
              <a:t> imaju svoje mjesto na tanjuru</a:t>
            </a:r>
            <a:endParaRPr lang="hr-HR" altLang="sr-Latn-RS" sz="2200" b="1">
              <a:solidFill>
                <a:srgbClr val="E927C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r-HR" altLang="sr-Latn-RS" sz="2200" b="1">
                <a:solidFill>
                  <a:srgbClr val="E927C4"/>
                </a:solidFill>
                <a:latin typeface="Calibri" panose="020F0502020204030204" pitchFamily="34" charset="0"/>
              </a:rPr>
              <a:t>            → </a:t>
            </a:r>
            <a:r>
              <a:rPr lang="hr-HR" altLang="sr-Latn-RS" sz="2200" i="1">
                <a:solidFill>
                  <a:srgbClr val="7F7F7F"/>
                </a:solidFill>
                <a:latin typeface="Calibri" panose="020F0502020204030204" pitchFamily="34" charset="0"/>
              </a:rPr>
              <a:t>maslinovo, bučino, repičino i suncokretovo ulje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hr-HR" altLang="sr-Latn-RS" sz="2200" b="1">
              <a:solidFill>
                <a:srgbClr val="E927C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sz="1900">
              <a:solidFill>
                <a:srgbClr val="898989"/>
              </a:solidFill>
            </a:endParaRPr>
          </a:p>
        </p:txBody>
      </p:sp>
      <p:pic>
        <p:nvPicPr>
          <p:cNvPr id="111621" name="Picture 4">
            <a:extLst>
              <a:ext uri="{FF2B5EF4-FFF2-40B4-BE49-F238E27FC236}">
                <a16:creationId xmlns:a16="http://schemas.microsoft.com/office/drawing/2014/main" id="{87E6CAEA-C861-4DAE-AD1D-3975A31A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8682C891-01A1-4D37-A953-07A478F3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Smjernice tanjura pravilne prehrane</a:t>
            </a:r>
          </a:p>
        </p:txBody>
      </p:sp>
      <p:sp>
        <p:nvSpPr>
          <p:cNvPr id="112643" name="Slide Number Placeholder 2">
            <a:extLst>
              <a:ext uri="{FF2B5EF4-FFF2-40B4-BE49-F238E27FC236}">
                <a16:creationId xmlns:a16="http://schemas.microsoft.com/office/drawing/2014/main" id="{EEE165BA-A006-4974-A3C8-642162C7C0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74C161-6A5A-473D-BFCD-166C33A65AF3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112644" name="Subtitle 3">
            <a:extLst>
              <a:ext uri="{FF2B5EF4-FFF2-40B4-BE49-F238E27FC236}">
                <a16:creationId xmlns:a16="http://schemas.microsoft.com/office/drawing/2014/main" id="{CEAFD5D1-743D-4AED-BC7C-85032A91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vi-VN" altLang="sr-Latn-RS">
                <a:solidFill>
                  <a:srgbClr val="898989"/>
                </a:solidFill>
                <a:latin typeface="Calibri" panose="020F0502020204030204" pitchFamily="34" charset="0"/>
              </a:rPr>
              <a:t>Žeđ gasiti </a:t>
            </a:r>
            <a:r>
              <a:rPr lang="vi-VN" altLang="sr-Latn-RS" b="1">
                <a:solidFill>
                  <a:srgbClr val="898989"/>
                </a:solidFill>
                <a:latin typeface="Calibri" panose="020F0502020204030204" pitchFamily="34" charset="0"/>
              </a:rPr>
              <a:t>vodom</a:t>
            </a:r>
            <a:r>
              <a:rPr lang="vi-VN" altLang="sr-Latn-RS">
                <a:solidFill>
                  <a:srgbClr val="898989"/>
                </a:solidFill>
                <a:latin typeface="Calibri" panose="020F0502020204030204" pitchFamily="34" charset="0"/>
              </a:rPr>
              <a:t>, a ne slatkim napitcima</a:t>
            </a:r>
            <a:endParaRPr lang="hr-HR" altLang="sr-Latn-RS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r-HR" altLang="sr-Latn-RS">
                <a:solidFill>
                  <a:srgbClr val="898989"/>
                </a:solidFill>
                <a:latin typeface="Calibri" panose="020F0502020204030204" pitchFamily="34" charset="0"/>
              </a:rPr>
              <a:t>          </a:t>
            </a:r>
            <a:r>
              <a:rPr lang="vi-VN" altLang="sr-Latn-RS">
                <a:solidFill>
                  <a:srgbClr val="E927C4"/>
                </a:solidFill>
                <a:latin typeface="Calibri" panose="020F0502020204030204" pitchFamily="34" charset="0"/>
              </a:rPr>
              <a:t>→</a:t>
            </a:r>
            <a:r>
              <a:rPr lang="hr-HR" altLang="sr-Latn-RS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hr-HR" altLang="sr-Latn-RS" i="1">
                <a:solidFill>
                  <a:srgbClr val="898989"/>
                </a:solidFill>
                <a:latin typeface="Calibri" panose="020F0502020204030204" pitchFamily="34" charset="0"/>
              </a:rPr>
              <a:t>može i nezaslađenim biljnim čajevima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hr-HR" altLang="sr-Latn-RS" i="1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>
                <a:solidFill>
                  <a:srgbClr val="898989"/>
                </a:solidFill>
              </a:rPr>
              <a:t>Ograničiti unos </a:t>
            </a:r>
            <a:r>
              <a:rPr lang="hr-HR" altLang="sr-Latn-RS" b="1">
                <a:solidFill>
                  <a:srgbClr val="E927C4"/>
                </a:solidFill>
              </a:rPr>
              <a:t>mlijeka i mliječnih proizvoda </a:t>
            </a:r>
            <a:r>
              <a:rPr lang="hr-HR" altLang="sr-Latn-RS">
                <a:solidFill>
                  <a:srgbClr val="898989"/>
                </a:solidFill>
              </a:rPr>
              <a:t>na 3-4 serviranja dnevno</a:t>
            </a:r>
            <a:r>
              <a:rPr lang="hr-HR" altLang="sr-Latn-RS">
                <a:solidFill>
                  <a:srgbClr val="898989"/>
                </a:solidFill>
                <a:latin typeface="Calibri" panose="020F0502020204030204" pitchFamily="34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r-HR" altLang="sr-Latn-RS">
                <a:solidFill>
                  <a:srgbClr val="898989"/>
                </a:solidFill>
                <a:latin typeface="Calibri" panose="020F0502020204030204" pitchFamily="34" charset="0"/>
              </a:rPr>
              <a:t>    </a:t>
            </a:r>
            <a:r>
              <a:rPr lang="hr-HR" altLang="sr-Latn-RS">
                <a:solidFill>
                  <a:srgbClr val="E927C4"/>
                </a:solidFill>
                <a:latin typeface="Calibri" panose="020F0502020204030204" pitchFamily="34" charset="0"/>
              </a:rPr>
              <a:t>→</a:t>
            </a:r>
            <a:r>
              <a:rPr lang="hr-HR" altLang="sr-Latn-RS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lang="hr-HR" altLang="sr-Latn-RS" i="1">
                <a:solidFill>
                  <a:srgbClr val="898989"/>
                </a:solidFill>
                <a:latin typeface="Calibri" panose="020F0502020204030204" pitchFamily="34" charset="0"/>
              </a:rPr>
              <a:t>djelomično obrano mlijeko i mliječni proizvodi sa smanjenim udjelom masnoća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hr-HR" altLang="sr-Latn-RS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>
                <a:solidFill>
                  <a:srgbClr val="898989"/>
                </a:solidFill>
              </a:rPr>
              <a:t>Biti </a:t>
            </a:r>
            <a:r>
              <a:rPr lang="hr-HR" altLang="sr-Latn-RS" b="1">
                <a:solidFill>
                  <a:srgbClr val="898989"/>
                </a:solidFill>
              </a:rPr>
              <a:t>aktivan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hr-HR" altLang="sr-Latn-RS" b="1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t-IT" altLang="sr-Latn-RS" b="1">
                <a:solidFill>
                  <a:srgbClr val="898989"/>
                </a:solidFill>
              </a:rPr>
              <a:t>Uživati u hrani</a:t>
            </a:r>
            <a:r>
              <a:rPr lang="it-IT" altLang="sr-Latn-RS">
                <a:solidFill>
                  <a:srgbClr val="898989"/>
                </a:solidFill>
              </a:rPr>
              <a:t>, ali smanjiti porcije i ne prejedati se</a:t>
            </a:r>
            <a:endParaRPr lang="hr-HR" altLang="sr-Latn-RS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r-HR" altLang="sr-Latn-RS">
                <a:solidFill>
                  <a:srgbClr val="898989"/>
                </a:solidFill>
              </a:rPr>
              <a:t>              </a:t>
            </a:r>
          </a:p>
          <a:p>
            <a:pPr eaLnBrk="1" hangingPunct="1">
              <a:lnSpc>
                <a:spcPct val="90000"/>
              </a:lnSpc>
            </a:pPr>
            <a:endParaRPr lang="hr-HR" altLang="sr-Latn-RS">
              <a:solidFill>
                <a:srgbClr val="898989"/>
              </a:solidFill>
            </a:endParaRPr>
          </a:p>
        </p:txBody>
      </p:sp>
      <p:pic>
        <p:nvPicPr>
          <p:cNvPr id="112645" name="Picture 4">
            <a:extLst>
              <a:ext uri="{FF2B5EF4-FFF2-40B4-BE49-F238E27FC236}">
                <a16:creationId xmlns:a16="http://schemas.microsoft.com/office/drawing/2014/main" id="{8BE2E38C-DB7E-4C2D-B86E-3AC51DEBE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F541B6AB-5FAD-473C-8046-90D142F8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Jednostavna </a:t>
            </a:r>
            <a:r>
              <a:rPr lang="hr-HR" altLang="sr-Latn-RS" sz="4000"/>
              <a:t>kontrola porcija</a:t>
            </a:r>
          </a:p>
        </p:txBody>
      </p:sp>
      <p:sp>
        <p:nvSpPr>
          <p:cNvPr id="113667" name="Slide Number Placeholder 2">
            <a:extLst>
              <a:ext uri="{FF2B5EF4-FFF2-40B4-BE49-F238E27FC236}">
                <a16:creationId xmlns:a16="http://schemas.microsoft.com/office/drawing/2014/main" id="{78FA6DF3-A30F-4BF9-BDFF-7421D2CB6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CB4E93-9A00-48DD-9096-49D4EC1E198F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E3364F-1EA2-4238-8466-D83D0D548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1412875"/>
            <a:ext cx="8424862" cy="41767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/>
              <a:t>kontrola veličine porcije upotrebom svoje šake</a:t>
            </a:r>
          </a:p>
        </p:txBody>
      </p:sp>
      <p:pic>
        <p:nvPicPr>
          <p:cNvPr id="113669" name="Picture 6">
            <a:extLst>
              <a:ext uri="{FF2B5EF4-FFF2-40B4-BE49-F238E27FC236}">
                <a16:creationId xmlns:a16="http://schemas.microsoft.com/office/drawing/2014/main" id="{51932F58-DA12-409E-A705-09E989073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69913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5">
            <a:extLst>
              <a:ext uri="{FF2B5EF4-FFF2-40B4-BE49-F238E27FC236}">
                <a16:creationId xmlns:a16="http://schemas.microsoft.com/office/drawing/2014/main" id="{D9EC9850-E456-4CDA-B564-19DA2050F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67DF0249-BC0E-4AC8-B872-46C9E0F4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Što je jedno serviranje povrća?</a:t>
            </a:r>
          </a:p>
        </p:txBody>
      </p:sp>
      <p:sp>
        <p:nvSpPr>
          <p:cNvPr id="114691" name="Slide Number Placeholder 2">
            <a:extLst>
              <a:ext uri="{FF2B5EF4-FFF2-40B4-BE49-F238E27FC236}">
                <a16:creationId xmlns:a16="http://schemas.microsoft.com/office/drawing/2014/main" id="{CB6F8D04-C018-49DE-96E8-50CC42915D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0A08B2-0DCF-4307-BD60-FCF2EB171434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pic>
        <p:nvPicPr>
          <p:cNvPr id="114692" name="Picture 5">
            <a:extLst>
              <a:ext uri="{FF2B5EF4-FFF2-40B4-BE49-F238E27FC236}">
                <a16:creationId xmlns:a16="http://schemas.microsoft.com/office/drawing/2014/main" id="{2D7111FE-07F6-4C36-8F39-EAA20A60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337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6">
            <a:extLst>
              <a:ext uri="{FF2B5EF4-FFF2-40B4-BE49-F238E27FC236}">
                <a16:creationId xmlns:a16="http://schemas.microsoft.com/office/drawing/2014/main" id="{8EE15D42-6FA3-483C-9025-F1C2B911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64087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5">
            <a:extLst>
              <a:ext uri="{FF2B5EF4-FFF2-40B4-BE49-F238E27FC236}">
                <a16:creationId xmlns:a16="http://schemas.microsoft.com/office/drawing/2014/main" id="{85089837-3AB5-4B9E-8BE0-60A42556E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D1C3FC99-744B-4A00-B060-38F134FF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Što je jedno serviranje voća?</a:t>
            </a:r>
          </a:p>
        </p:txBody>
      </p:sp>
      <p:sp>
        <p:nvSpPr>
          <p:cNvPr id="115715" name="Slide Number Placeholder 2">
            <a:extLst>
              <a:ext uri="{FF2B5EF4-FFF2-40B4-BE49-F238E27FC236}">
                <a16:creationId xmlns:a16="http://schemas.microsoft.com/office/drawing/2014/main" id="{A1C71D4D-42CA-4A1E-8CE1-7479D760C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30A07-FDDB-43A0-AD33-897206368285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8969732-6688-4D3E-8BDA-C35545D4C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115717" name="Picture 5">
            <a:extLst>
              <a:ext uri="{FF2B5EF4-FFF2-40B4-BE49-F238E27FC236}">
                <a16:creationId xmlns:a16="http://schemas.microsoft.com/office/drawing/2014/main" id="{8C6B62C6-4EF2-4D63-B418-69E28B747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209800"/>
            <a:ext cx="676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5">
            <a:extLst>
              <a:ext uri="{FF2B5EF4-FFF2-40B4-BE49-F238E27FC236}">
                <a16:creationId xmlns:a16="http://schemas.microsoft.com/office/drawing/2014/main" id="{ADBD7FC9-9696-40AE-862B-914C9AE01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:a16="http://schemas.microsoft.com/office/drawing/2014/main" id="{5694642A-61D6-402A-8B59-37BD63DB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Što je jedno serviranje žitarica?</a:t>
            </a:r>
          </a:p>
        </p:txBody>
      </p:sp>
      <p:sp>
        <p:nvSpPr>
          <p:cNvPr id="116739" name="Slide Number Placeholder 2">
            <a:extLst>
              <a:ext uri="{FF2B5EF4-FFF2-40B4-BE49-F238E27FC236}">
                <a16:creationId xmlns:a16="http://schemas.microsoft.com/office/drawing/2014/main" id="{22506975-A530-4E85-80A4-40BA1B747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199890-64BD-4CD8-BEB2-A4E9AE5528CA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pic>
        <p:nvPicPr>
          <p:cNvPr id="116740" name="Picture 5">
            <a:extLst>
              <a:ext uri="{FF2B5EF4-FFF2-40B4-BE49-F238E27FC236}">
                <a16:creationId xmlns:a16="http://schemas.microsoft.com/office/drawing/2014/main" id="{C365D65D-D6A4-429F-8B71-D0C46295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47900"/>
            <a:ext cx="670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4">
            <a:extLst>
              <a:ext uri="{FF2B5EF4-FFF2-40B4-BE49-F238E27FC236}">
                <a16:creationId xmlns:a16="http://schemas.microsoft.com/office/drawing/2014/main" id="{10EB6C75-352F-4565-A076-577D092C3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F4D45C04-E92C-42F8-8123-4B2BD02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Što je jedno serviranje proteina?</a:t>
            </a:r>
          </a:p>
        </p:txBody>
      </p:sp>
      <p:sp>
        <p:nvSpPr>
          <p:cNvPr id="117763" name="Slide Number Placeholder 2">
            <a:extLst>
              <a:ext uri="{FF2B5EF4-FFF2-40B4-BE49-F238E27FC236}">
                <a16:creationId xmlns:a16="http://schemas.microsoft.com/office/drawing/2014/main" id="{55986FB8-35E7-43B1-A611-42E190C74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11A6A-852C-4E6C-93C2-C9DEF523BC7A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pic>
        <p:nvPicPr>
          <p:cNvPr id="117764" name="Picture 4">
            <a:extLst>
              <a:ext uri="{FF2B5EF4-FFF2-40B4-BE49-F238E27FC236}">
                <a16:creationId xmlns:a16="http://schemas.microsoft.com/office/drawing/2014/main" id="{A6BDDC6C-EE98-4579-BA10-34A260728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421438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4">
            <a:extLst>
              <a:ext uri="{FF2B5EF4-FFF2-40B4-BE49-F238E27FC236}">
                <a16:creationId xmlns:a16="http://schemas.microsoft.com/office/drawing/2014/main" id="{59DAF23A-0BCD-4EBB-AAAF-4F58F7528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F772-16A5-40A2-848A-384614CA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Što je serviranje mlijeka i mliječnih proizvoda?</a:t>
            </a:r>
          </a:p>
        </p:txBody>
      </p:sp>
      <p:sp>
        <p:nvSpPr>
          <p:cNvPr id="118787" name="Slide Number Placeholder 2">
            <a:extLst>
              <a:ext uri="{FF2B5EF4-FFF2-40B4-BE49-F238E27FC236}">
                <a16:creationId xmlns:a16="http://schemas.microsoft.com/office/drawing/2014/main" id="{0EEEA328-CF5B-4606-9C64-C2E7B8D77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A3747-A1FB-448D-8CA6-80BF1DF74D7D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pic>
        <p:nvPicPr>
          <p:cNvPr id="118788" name="Picture 5">
            <a:extLst>
              <a:ext uri="{FF2B5EF4-FFF2-40B4-BE49-F238E27FC236}">
                <a16:creationId xmlns:a16="http://schemas.microsoft.com/office/drawing/2014/main" id="{04D31F4A-4655-4524-A330-F031A9AF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190750"/>
            <a:ext cx="66865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4">
            <a:extLst>
              <a:ext uri="{FF2B5EF4-FFF2-40B4-BE49-F238E27FC236}">
                <a16:creationId xmlns:a16="http://schemas.microsoft.com/office/drawing/2014/main" id="{F160F8B6-5328-4E85-B224-700B47F67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4508-C2CC-41C8-9E54-AA21B238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Što je jedno serviranje  poželjnih masti?</a:t>
            </a:r>
          </a:p>
        </p:txBody>
      </p:sp>
      <p:sp>
        <p:nvSpPr>
          <p:cNvPr id="119811" name="Slide Number Placeholder 2">
            <a:extLst>
              <a:ext uri="{FF2B5EF4-FFF2-40B4-BE49-F238E27FC236}">
                <a16:creationId xmlns:a16="http://schemas.microsoft.com/office/drawing/2014/main" id="{E79447BE-E7DB-4D39-95AE-CA54DB9B5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63DEC8-16AA-4920-AE37-5F31344AADE1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399C7E-B003-401C-AC5B-648D9A644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1412875"/>
            <a:ext cx="8424862" cy="41767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1 serviranje maslaca ili margarina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1 serviranje ulja                                                1 čajna žličica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1 serviranje majoneze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F39C417-8F5D-4EE1-A513-259B60925240}"/>
              </a:ext>
            </a:extLst>
          </p:cNvPr>
          <p:cNvSpPr/>
          <p:nvPr/>
        </p:nvSpPr>
        <p:spPr>
          <a:xfrm>
            <a:off x="5292725" y="2781300"/>
            <a:ext cx="280988" cy="10985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E927C4"/>
              </a:solidFill>
            </a:endParaRPr>
          </a:p>
        </p:txBody>
      </p:sp>
      <p:pic>
        <p:nvPicPr>
          <p:cNvPr id="119814" name="Picture 5">
            <a:extLst>
              <a:ext uri="{FF2B5EF4-FFF2-40B4-BE49-F238E27FC236}">
                <a16:creationId xmlns:a16="http://schemas.microsoft.com/office/drawing/2014/main" id="{A62D7D25-A79B-4146-9FFF-D6322569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95725"/>
            <a:ext cx="23034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6">
            <a:extLst>
              <a:ext uri="{FF2B5EF4-FFF2-40B4-BE49-F238E27FC236}">
                <a16:creationId xmlns:a16="http://schemas.microsoft.com/office/drawing/2014/main" id="{587DCB29-16D7-4A6C-8D5D-718B98A3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5E9A22C7-819A-431D-B8D1-F94AD210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S grickalicama pametno!</a:t>
            </a:r>
          </a:p>
        </p:txBody>
      </p:sp>
      <p:sp>
        <p:nvSpPr>
          <p:cNvPr id="120835" name="Slide Number Placeholder 2">
            <a:extLst>
              <a:ext uri="{FF2B5EF4-FFF2-40B4-BE49-F238E27FC236}">
                <a16:creationId xmlns:a16="http://schemas.microsoft.com/office/drawing/2014/main" id="{B4DF0099-8AAD-46A2-9D5F-A438B898D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20B434-1682-4915-AA57-7BD27F06F64F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8D4ABB6-93FF-4346-8D1B-6D3EA1078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Ako posežeš za grickalicama tada osobito treba paziti na količinu koju unosiš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Savjetujemo da to ne bude više od količine koja ti stane u šaku</a:t>
            </a:r>
            <a:endParaRPr lang="hr-HR" dirty="0"/>
          </a:p>
        </p:txBody>
      </p:sp>
      <p:pic>
        <p:nvPicPr>
          <p:cNvPr id="120837" name="Picture 5">
            <a:extLst>
              <a:ext uri="{FF2B5EF4-FFF2-40B4-BE49-F238E27FC236}">
                <a16:creationId xmlns:a16="http://schemas.microsoft.com/office/drawing/2014/main" id="{79DD8DBC-40E0-4243-8407-368051ABA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84538"/>
            <a:ext cx="64706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5">
            <a:extLst>
              <a:ext uri="{FF2B5EF4-FFF2-40B4-BE49-F238E27FC236}">
                <a16:creationId xmlns:a16="http://schemas.microsoft.com/office/drawing/2014/main" id="{09ED60E0-F2D3-4B7B-8B99-17BDA3F4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62E4A41-921D-477A-9BCA-1359B68C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i="1"/>
              <a:t>Zašto je važno pravilno se hraniti?</a:t>
            </a:r>
            <a:endParaRPr lang="hr-HR" altLang="sr-Latn-RS"/>
          </a:p>
        </p:txBody>
      </p:sp>
      <p:sp>
        <p:nvSpPr>
          <p:cNvPr id="74755" name="Slide Number Placeholder 2">
            <a:extLst>
              <a:ext uri="{FF2B5EF4-FFF2-40B4-BE49-F238E27FC236}">
                <a16:creationId xmlns:a16="http://schemas.microsoft.com/office/drawing/2014/main" id="{30E6DCDC-827E-4692-85C5-55C7DB66A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C226D-DAD7-4ADB-8502-7C3180303425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813CBB1-3F96-4816-9F5D-61390B3A8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tijekom djetinjstva i adolescencije </a:t>
            </a:r>
            <a:r>
              <a:rPr lang="hr-HR" dirty="0">
                <a:solidFill>
                  <a:schemeClr val="accent2"/>
                </a:solidFill>
              </a:rPr>
              <a:t>tijelo intenzivno raste i razvija 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prehranu valja pažljivo planirati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 kako bi zadovoljila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sve </a:t>
            </a:r>
            <a:r>
              <a:rPr lang="hr-HR" dirty="0">
                <a:solidFill>
                  <a:schemeClr val="accent2"/>
                </a:solidFill>
              </a:rPr>
              <a:t>potrebe organizma</a:t>
            </a:r>
            <a:r>
              <a:rPr lang="hr-HR" dirty="0"/>
              <a:t> u razvoju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prehrambene navike stečene u djetinjstvu ostaju za cijeli život i imaju </a:t>
            </a:r>
            <a:r>
              <a:rPr lang="hr-HR" dirty="0">
                <a:solidFill>
                  <a:schemeClr val="accent2"/>
                </a:solidFill>
              </a:rPr>
              <a:t>velik utjecaj na zdravlje </a:t>
            </a:r>
            <a:r>
              <a:rPr lang="hr-HR" dirty="0"/>
              <a:t>i eventualni razvoj kroničnih (dugotrajnih) bolesti u odrasloj dobi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5" name="Picture 3" descr="pravilna-prehrana.jpg">
            <a:extLst>
              <a:ext uri="{FF2B5EF4-FFF2-40B4-BE49-F238E27FC236}">
                <a16:creationId xmlns:a16="http://schemas.microsoft.com/office/drawing/2014/main" id="{E78087BD-1C41-4712-AFF6-073022C17A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1711077" cy="228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D2AA3D3-13E8-C8F1-CA10-4FE3013D8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4">
            <a:extLst>
              <a:ext uri="{FF2B5EF4-FFF2-40B4-BE49-F238E27FC236}">
                <a16:creationId xmlns:a16="http://schemas.microsoft.com/office/drawing/2014/main" id="{23EED278-BEDD-4E48-8E65-6244ED87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pPr eaLnBrk="1" hangingPunct="1"/>
            <a:r>
              <a:rPr lang="hr-HR" altLang="sr-Latn-RS" b="1"/>
              <a:t>Primjeri planiranja prehrane</a:t>
            </a:r>
          </a:p>
        </p:txBody>
      </p:sp>
      <p:sp>
        <p:nvSpPr>
          <p:cNvPr id="57347" name="Content Placeholder 5">
            <a:extLst>
              <a:ext uri="{FF2B5EF4-FFF2-40B4-BE49-F238E27FC236}">
                <a16:creationId xmlns:a16="http://schemas.microsoft.com/office/drawing/2014/main" id="{46BA8459-6D07-4343-8476-D8C6E7A2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 </a:t>
            </a:r>
            <a:r>
              <a:rPr lang="hr-HR" sz="2400" dirty="0"/>
              <a:t>broj serviranja za svaku osobu je individualan, a ovisi o dobi, razini tjelesne aktivnosti, o spolu i o nekim drugim čimbenicima, primjerice radi li se o profesionalnom sportašu ili rekreativcu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/>
              <a:t>                                             za dečka vegetarijanca,13 god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/>
              <a:t>2 primjera jelovnika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/>
              <a:t>                                              za curu koja se rekreativno bavi sportom, 13 god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/>
              <a:t>    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EE1839-C858-4066-89E1-59FBC265CC9B}"/>
              </a:ext>
            </a:extLst>
          </p:cNvPr>
          <p:cNvCxnSpPr/>
          <p:nvPr/>
        </p:nvCxnSpPr>
        <p:spPr>
          <a:xfrm flipV="1">
            <a:off x="3563938" y="3716338"/>
            <a:ext cx="603250" cy="357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1035C3-FFF7-4DA9-9D91-B1DDA8D5E1A9}"/>
              </a:ext>
            </a:extLst>
          </p:cNvPr>
          <p:cNvCxnSpPr/>
          <p:nvPr/>
        </p:nvCxnSpPr>
        <p:spPr>
          <a:xfrm>
            <a:off x="3563938" y="4292600"/>
            <a:ext cx="571500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862" name="Picture 5">
            <a:extLst>
              <a:ext uri="{FF2B5EF4-FFF2-40B4-BE49-F238E27FC236}">
                <a16:creationId xmlns:a16="http://schemas.microsoft.com/office/drawing/2014/main" id="{B723E2AE-15A2-476C-B0C8-C3BB54E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F97893F0-AB22-4840-954B-03A8F73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b="1"/>
              <a:t>Jelovnik rekreativne sportašice</a:t>
            </a:r>
            <a:r>
              <a:rPr lang="hr-HR" altLang="sr-Latn-R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DAE7-D49B-40FF-B949-034E611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2400" b="1" dirty="0"/>
              <a:t>Zajutrak  8.00 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müsli (30 g) s </a:t>
            </a:r>
            <a:r>
              <a:rPr lang="hr-HR" sz="2400" dirty="0" err="1"/>
              <a:t>probiotičkim</a:t>
            </a:r>
            <a:r>
              <a:rPr lang="hr-HR" sz="2400" dirty="0"/>
              <a:t> jogurtom (1 šalica)              </a:t>
            </a: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žitarica, 1 serviranje mlijeka i mliječnih proizvoda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čaša prirodnog soka od naranče                </a:t>
            </a: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voća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122884" name="Picture 3">
            <a:extLst>
              <a:ext uri="{FF2B5EF4-FFF2-40B4-BE49-F238E27FC236}">
                <a16:creationId xmlns:a16="http://schemas.microsoft.com/office/drawing/2014/main" id="{FEEA9EA9-B746-4515-B5D0-34D008595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14750"/>
            <a:ext cx="9493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4">
            <a:extLst>
              <a:ext uri="{FF2B5EF4-FFF2-40B4-BE49-F238E27FC236}">
                <a16:creationId xmlns:a16="http://schemas.microsoft.com/office/drawing/2014/main" id="{37684B61-ECB8-46F9-9DA7-202851FA5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071938"/>
            <a:ext cx="180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1DA6E8-2988-4B95-AA7C-55DDA341F1F5}"/>
              </a:ext>
            </a:extLst>
          </p:cNvPr>
          <p:cNvCxnSpPr/>
          <p:nvPr/>
        </p:nvCxnSpPr>
        <p:spPr>
          <a:xfrm>
            <a:off x="6875463" y="2205038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E29059-2DE2-4F5D-8FBD-7767B6BEC3FA}"/>
              </a:ext>
            </a:extLst>
          </p:cNvPr>
          <p:cNvCxnSpPr/>
          <p:nvPr/>
        </p:nvCxnSpPr>
        <p:spPr>
          <a:xfrm>
            <a:off x="5292725" y="299720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88" name="Picture 8">
            <a:extLst>
              <a:ext uri="{FF2B5EF4-FFF2-40B4-BE49-F238E27FC236}">
                <a16:creationId xmlns:a16="http://schemas.microsoft.com/office/drawing/2014/main" id="{CAF20168-3687-456A-AE41-49DE32E89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2">
            <a:extLst>
              <a:ext uri="{FF2B5EF4-FFF2-40B4-BE49-F238E27FC236}">
                <a16:creationId xmlns:a16="http://schemas.microsoft.com/office/drawing/2014/main" id="{F2EEAB3F-8777-426E-899A-F7C12FB945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en-US" b="1"/>
              <a:t>Međuobrok  10.30 h</a:t>
            </a:r>
          </a:p>
          <a:p>
            <a:pPr eaLnBrk="1" hangingPunct="1"/>
            <a:r>
              <a:rPr lang="hr-HR" altLang="en-US"/>
              <a:t>voćni jogurt                  </a:t>
            </a:r>
            <a:r>
              <a:rPr lang="hr-HR" altLang="en-US">
                <a:solidFill>
                  <a:srgbClr val="558ED5"/>
                </a:solidFill>
              </a:rPr>
              <a:t>1 serviranje mlijeka i mliječnih proizvoda</a:t>
            </a:r>
          </a:p>
          <a:p>
            <a:pPr eaLnBrk="1" hangingPunct="1"/>
            <a:r>
              <a:rPr lang="hr-HR" altLang="en-US"/>
              <a:t>graham pecivo sa šunkom (30 g)                </a:t>
            </a:r>
            <a:r>
              <a:rPr lang="hr-HR" altLang="en-US">
                <a:solidFill>
                  <a:srgbClr val="558ED5"/>
                </a:solidFill>
              </a:rPr>
              <a:t>2 serviranja žitarica, 1 serviranje mesa</a:t>
            </a:r>
          </a:p>
          <a:p>
            <a:pPr eaLnBrk="1" hangingPunct="1"/>
            <a:endParaRPr lang="hr-HR" altLang="en-US"/>
          </a:p>
        </p:txBody>
      </p:sp>
      <p:pic>
        <p:nvPicPr>
          <p:cNvPr id="123907" name="Picture 3">
            <a:extLst>
              <a:ext uri="{FF2B5EF4-FFF2-40B4-BE49-F238E27FC236}">
                <a16:creationId xmlns:a16="http://schemas.microsoft.com/office/drawing/2014/main" id="{0F943D14-5595-4E74-A84E-1B41BD75B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857625"/>
            <a:ext cx="1889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>
            <a:extLst>
              <a:ext uri="{FF2B5EF4-FFF2-40B4-BE49-F238E27FC236}">
                <a16:creationId xmlns:a16="http://schemas.microsoft.com/office/drawing/2014/main" id="{E2E9AA87-6600-467D-8CB7-1041C0723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0500"/>
            <a:ext cx="21224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1BA057-2CE6-42B9-86C8-74F764ADC8EF}"/>
              </a:ext>
            </a:extLst>
          </p:cNvPr>
          <p:cNvCxnSpPr/>
          <p:nvPr/>
        </p:nvCxnSpPr>
        <p:spPr>
          <a:xfrm>
            <a:off x="2571750" y="2214563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E143D8-EFCF-4015-9407-F7A5AA666C44}"/>
              </a:ext>
            </a:extLst>
          </p:cNvPr>
          <p:cNvCxnSpPr/>
          <p:nvPr/>
        </p:nvCxnSpPr>
        <p:spPr>
          <a:xfrm>
            <a:off x="5651500" y="299720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911" name="Picture 8">
            <a:extLst>
              <a:ext uri="{FF2B5EF4-FFF2-40B4-BE49-F238E27FC236}">
                <a16:creationId xmlns:a16="http://schemas.microsoft.com/office/drawing/2014/main" id="{F6872D57-4AC5-4D07-98CE-A610FC834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835EDC65-F580-46E6-85FF-5A061B9CF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004D-E550-485E-AD1F-969FFD7353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188" y="13573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Ručak  14.00 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pirjana piletina (150 g) s gljivama i mrkvom (200 g) 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serviranja mesa , 2 serviranja povrća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kuhana integralna riža (1 šalica)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serviranja žitarica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zdjelica zelene salate začinjene s 1 žličicom ulja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povrća, 1 serviranje masti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4932" name="Picture 3">
            <a:extLst>
              <a:ext uri="{FF2B5EF4-FFF2-40B4-BE49-F238E27FC236}">
                <a16:creationId xmlns:a16="http://schemas.microsoft.com/office/drawing/2014/main" id="{60223F71-0319-4661-888A-A1B466328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19923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4">
            <a:extLst>
              <a:ext uri="{FF2B5EF4-FFF2-40B4-BE49-F238E27FC236}">
                <a16:creationId xmlns:a16="http://schemas.microsoft.com/office/drawing/2014/main" id="{8E7F0C17-4CB4-449E-A714-24A481D87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81525"/>
            <a:ext cx="1736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05E36C-8A1E-46DE-8EBC-4502B5F6CE28}"/>
              </a:ext>
            </a:extLst>
          </p:cNvPr>
          <p:cNvCxnSpPr/>
          <p:nvPr/>
        </p:nvCxnSpPr>
        <p:spPr>
          <a:xfrm>
            <a:off x="7740650" y="206057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4E36FF-245D-42BC-A3CD-01682D204D28}"/>
              </a:ext>
            </a:extLst>
          </p:cNvPr>
          <p:cNvCxnSpPr/>
          <p:nvPr/>
        </p:nvCxnSpPr>
        <p:spPr>
          <a:xfrm>
            <a:off x="5219700" y="28527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A03E2D-CF4A-408D-8C88-9871B38D2C58}"/>
              </a:ext>
            </a:extLst>
          </p:cNvPr>
          <p:cNvCxnSpPr/>
          <p:nvPr/>
        </p:nvCxnSpPr>
        <p:spPr>
          <a:xfrm>
            <a:off x="7380288" y="36449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937" name="Picture 8">
            <a:extLst>
              <a:ext uri="{FF2B5EF4-FFF2-40B4-BE49-F238E27FC236}">
                <a16:creationId xmlns:a16="http://schemas.microsoft.com/office/drawing/2014/main" id="{2E8383A4-D800-490F-9DF2-CB40585A5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>
            <a:extLst>
              <a:ext uri="{FF2B5EF4-FFF2-40B4-BE49-F238E27FC236}">
                <a16:creationId xmlns:a16="http://schemas.microsoft.com/office/drawing/2014/main" id="{08D65F89-B88C-40B8-9B0B-E9C98DB643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en-US" b="1"/>
              <a:t>Međuobrok  17.00</a:t>
            </a:r>
          </a:p>
          <a:p>
            <a:pPr eaLnBrk="1" hangingPunct="1"/>
            <a:r>
              <a:rPr lang="hr-HR" altLang="en-US"/>
              <a:t>banana                </a:t>
            </a:r>
            <a:r>
              <a:rPr lang="hr-HR" altLang="en-US">
                <a:solidFill>
                  <a:srgbClr val="558ED5"/>
                </a:solidFill>
              </a:rPr>
              <a:t>1 serviranje voća </a:t>
            </a:r>
          </a:p>
          <a:p>
            <a:pPr eaLnBrk="1" hangingPunct="1"/>
            <a:r>
              <a:rPr lang="hr-HR" altLang="en-US"/>
              <a:t>kakao, 1 šalica                </a:t>
            </a:r>
            <a:r>
              <a:rPr lang="hr-HR" altLang="en-US">
                <a:solidFill>
                  <a:srgbClr val="558ED5"/>
                </a:solidFill>
              </a:rPr>
              <a:t>1 serviranje mlijeka </a:t>
            </a:r>
          </a:p>
          <a:p>
            <a:pPr eaLnBrk="1" hangingPunct="1"/>
            <a:endParaRPr lang="hr-HR" altLang="en-US"/>
          </a:p>
        </p:txBody>
      </p:sp>
      <p:pic>
        <p:nvPicPr>
          <p:cNvPr id="125955" name="Picture 3">
            <a:extLst>
              <a:ext uri="{FF2B5EF4-FFF2-40B4-BE49-F238E27FC236}">
                <a16:creationId xmlns:a16="http://schemas.microsoft.com/office/drawing/2014/main" id="{94A4F83A-54C8-4A94-8877-19AEB9B1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786188"/>
            <a:ext cx="15589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>
            <a:extLst>
              <a:ext uri="{FF2B5EF4-FFF2-40B4-BE49-F238E27FC236}">
                <a16:creationId xmlns:a16="http://schemas.microsoft.com/office/drawing/2014/main" id="{88F6FCE6-3335-4DDE-A169-9006BEEE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429000"/>
            <a:ext cx="15621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7D804C-5CB1-4FD8-9AD9-8BE407D40D90}"/>
              </a:ext>
            </a:extLst>
          </p:cNvPr>
          <p:cNvCxnSpPr/>
          <p:nvPr/>
        </p:nvCxnSpPr>
        <p:spPr>
          <a:xfrm>
            <a:off x="1857375" y="2143125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ADD3E7-76EB-4B3D-A2D2-C1FE5EDD1631}"/>
              </a:ext>
            </a:extLst>
          </p:cNvPr>
          <p:cNvCxnSpPr/>
          <p:nvPr/>
        </p:nvCxnSpPr>
        <p:spPr>
          <a:xfrm>
            <a:off x="3203575" y="256540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959" name="Picture 8">
            <a:extLst>
              <a:ext uri="{FF2B5EF4-FFF2-40B4-BE49-F238E27FC236}">
                <a16:creationId xmlns:a16="http://schemas.microsoft.com/office/drawing/2014/main" id="{A6FF7FD5-08C6-4FBA-976C-30ECE9039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DC3CD-4863-4F0F-8270-B1D268F3D4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188" y="12858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Večera  20.00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tortellini sa sirom i blitvom (150 g), žlica ribanog parmezana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serviranja žitarica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zdjelica salate od cikle i kupusa (začinjena sa 2 žličice maslinova ulja)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povrća, 2 serviranja masti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6979" name="Picture 3">
            <a:extLst>
              <a:ext uri="{FF2B5EF4-FFF2-40B4-BE49-F238E27FC236}">
                <a16:creationId xmlns:a16="http://schemas.microsoft.com/office/drawing/2014/main" id="{3D9C8F47-6B61-49D0-9940-1FAAEE20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0005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4">
            <a:extLst>
              <a:ext uri="{FF2B5EF4-FFF2-40B4-BE49-F238E27FC236}">
                <a16:creationId xmlns:a16="http://schemas.microsoft.com/office/drawing/2014/main" id="{F34573C3-A5D4-48C2-B7B9-C8821520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500563"/>
            <a:ext cx="1565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CD30F7-DA68-47DB-9E5F-8B2A2C6F9A7E}"/>
              </a:ext>
            </a:extLst>
          </p:cNvPr>
          <p:cNvCxnSpPr/>
          <p:nvPr/>
        </p:nvCxnSpPr>
        <p:spPr>
          <a:xfrm>
            <a:off x="2555875" y="227647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93EC9F-7B36-4450-A6D0-F8BDDF1543B9}"/>
              </a:ext>
            </a:extLst>
          </p:cNvPr>
          <p:cNvCxnSpPr/>
          <p:nvPr/>
        </p:nvCxnSpPr>
        <p:spPr>
          <a:xfrm>
            <a:off x="3059113" y="31416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983" name="Picture 8">
            <a:extLst>
              <a:ext uri="{FF2B5EF4-FFF2-40B4-BE49-F238E27FC236}">
                <a16:creationId xmlns:a16="http://schemas.microsoft.com/office/drawing/2014/main" id="{6E303BD3-485B-463E-826B-34CA6EDC3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2B76B4EF-61EC-4613-8AC4-A7DB7DE9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b="1"/>
              <a:t>Ukupno</a:t>
            </a:r>
            <a:endParaRPr lang="hr-HR" altLang="sr-Latn-RS" b="1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94C07BC1-CE62-4CCE-8846-98FEAE35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2 serviranja voća, 3 serviranja mlijeka i mliječnih proizvoda, 4 serviranja povrća, 7 serviranja žitarica, 3 serviranja mesa, 3 serviranja masti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</p:txBody>
      </p:sp>
      <p:pic>
        <p:nvPicPr>
          <p:cNvPr id="128004" name="Picture 3">
            <a:extLst>
              <a:ext uri="{FF2B5EF4-FFF2-40B4-BE49-F238E27FC236}">
                <a16:creationId xmlns:a16="http://schemas.microsoft.com/office/drawing/2014/main" id="{7613DFE4-0DDB-47B4-A05C-216FB51AC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0718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4">
            <a:extLst>
              <a:ext uri="{FF2B5EF4-FFF2-40B4-BE49-F238E27FC236}">
                <a16:creationId xmlns:a16="http://schemas.microsoft.com/office/drawing/2014/main" id="{CEB6037F-5EFF-40E3-9C92-91E5185C5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>
            <a:extLst>
              <a:ext uri="{FF2B5EF4-FFF2-40B4-BE49-F238E27FC236}">
                <a16:creationId xmlns:a16="http://schemas.microsoft.com/office/drawing/2014/main" id="{0AA9FDDD-AD46-4ABB-8734-04862161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/>
              <a:t>Vegetarijanski jelovnik</a:t>
            </a:r>
            <a:endParaRPr lang="hr-HR" altLang="sr-Latn-RS"/>
          </a:p>
        </p:txBody>
      </p:sp>
      <p:sp>
        <p:nvSpPr>
          <p:cNvPr id="129027" name="Content Placeholder 2">
            <a:extLst>
              <a:ext uri="{FF2B5EF4-FFF2-40B4-BE49-F238E27FC236}">
                <a16:creationId xmlns:a16="http://schemas.microsoft.com/office/drawing/2014/main" id="{B40AF034-8764-4D89-8A45-C37A41FF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hr-HR" altLang="en-US" sz="1600" b="1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hr-HR" altLang="en-US" sz="2400" b="1">
                <a:solidFill>
                  <a:srgbClr val="898989"/>
                </a:solidFill>
              </a:rPr>
              <a:t>Zajutrak  7.30 h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2400" i="1">
                <a:solidFill>
                  <a:srgbClr val="898989"/>
                </a:solidFill>
              </a:rPr>
              <a:t>topla zobena kaša</a:t>
            </a:r>
            <a:r>
              <a:rPr lang="hr-HR" altLang="en-US" sz="2400">
                <a:solidFill>
                  <a:srgbClr val="898989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hr-HR" altLang="en-US" sz="2400">
                <a:solidFill>
                  <a:srgbClr val="898989"/>
                </a:solidFill>
              </a:rPr>
              <a:t>zobene pahuljice (30 g)                 </a:t>
            </a:r>
            <a:r>
              <a:rPr lang="hr-HR" altLang="en-US" sz="2400">
                <a:solidFill>
                  <a:srgbClr val="558ED5"/>
                </a:solidFill>
              </a:rPr>
              <a:t>1 serviranje žitarica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hr-HR" altLang="en-US" sz="2400">
                <a:solidFill>
                  <a:srgbClr val="898989"/>
                </a:solidFill>
              </a:rPr>
              <a:t>mlijeko (1 šalica)                         </a:t>
            </a:r>
            <a:r>
              <a:rPr lang="hr-HR" altLang="en-US" sz="2400">
                <a:solidFill>
                  <a:srgbClr val="558ED5"/>
                </a:solidFill>
              </a:rPr>
              <a:t>1 serviranje mlijeka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hr-HR" altLang="en-US" sz="2400">
                <a:solidFill>
                  <a:srgbClr val="898989"/>
                </a:solidFill>
              </a:rPr>
              <a:t>2 žlice brusnica                         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hr-HR" altLang="en-US" sz="2400">
                <a:solidFill>
                  <a:srgbClr val="898989"/>
                </a:solidFill>
              </a:rPr>
              <a:t>pola naribane jabuke                           </a:t>
            </a:r>
            <a:r>
              <a:rPr lang="hr-HR" altLang="en-US" sz="2400">
                <a:solidFill>
                  <a:srgbClr val="558ED5"/>
                </a:solidFill>
              </a:rPr>
              <a:t>2 serviranja voća                            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Char char="–"/>
            </a:pPr>
            <a:r>
              <a:rPr lang="hr-HR" altLang="en-US" sz="2400">
                <a:solidFill>
                  <a:srgbClr val="898989"/>
                </a:solidFill>
              </a:rPr>
              <a:t>sok od dvije iscijeđene naranče 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hr-HR" altLang="en-US" sz="740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hr-HR" altLang="en-US" sz="1600">
                <a:solidFill>
                  <a:srgbClr val="898989"/>
                </a:solidFill>
              </a:rPr>
              <a:t> </a:t>
            </a:r>
          </a:p>
        </p:txBody>
      </p:sp>
      <p:pic>
        <p:nvPicPr>
          <p:cNvPr id="129028" name="Picture 4">
            <a:extLst>
              <a:ext uri="{FF2B5EF4-FFF2-40B4-BE49-F238E27FC236}">
                <a16:creationId xmlns:a16="http://schemas.microsoft.com/office/drawing/2014/main" id="{AC5BD753-7B81-4333-9B41-8B27EFD3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0625"/>
            <a:ext cx="20335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7">
            <a:extLst>
              <a:ext uri="{FF2B5EF4-FFF2-40B4-BE49-F238E27FC236}">
                <a16:creationId xmlns:a16="http://schemas.microsoft.com/office/drawing/2014/main" id="{9561E2DE-9FD5-4005-9DB2-AAF6099C7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4214813"/>
            <a:ext cx="9493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11">
            <a:extLst>
              <a:ext uri="{FF2B5EF4-FFF2-40B4-BE49-F238E27FC236}">
                <a16:creationId xmlns:a16="http://schemas.microsoft.com/office/drawing/2014/main" id="{3AB296A6-5B65-4764-B135-43A19E595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429250"/>
            <a:ext cx="7794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12">
            <a:extLst>
              <a:ext uri="{FF2B5EF4-FFF2-40B4-BE49-F238E27FC236}">
                <a16:creationId xmlns:a16="http://schemas.microsoft.com/office/drawing/2014/main" id="{8714390D-550A-4C71-97C5-51B540F81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357813"/>
            <a:ext cx="10001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973A0389-C60F-4DBC-8637-8CC2177A8A41}"/>
              </a:ext>
            </a:extLst>
          </p:cNvPr>
          <p:cNvSpPr/>
          <p:nvPr/>
        </p:nvSpPr>
        <p:spPr>
          <a:xfrm>
            <a:off x="4786313" y="3214688"/>
            <a:ext cx="285750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E5E88B-DEEC-4D7A-8676-2DEC146808CF}"/>
              </a:ext>
            </a:extLst>
          </p:cNvPr>
          <p:cNvCxnSpPr/>
          <p:nvPr/>
        </p:nvCxnSpPr>
        <p:spPr>
          <a:xfrm>
            <a:off x="2928938" y="3000375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8D28EA-29F4-4F04-8263-8883AAEE8E8E}"/>
              </a:ext>
            </a:extLst>
          </p:cNvPr>
          <p:cNvCxnSpPr/>
          <p:nvPr/>
        </p:nvCxnSpPr>
        <p:spPr>
          <a:xfrm>
            <a:off x="3857625" y="2643188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035" name="Picture 8">
            <a:extLst>
              <a:ext uri="{FF2B5EF4-FFF2-40B4-BE49-F238E27FC236}">
                <a16:creationId xmlns:a16="http://schemas.microsoft.com/office/drawing/2014/main" id="{C892EF21-174F-422A-A3BD-CCD8C023D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B35D-1D67-40E5-9899-BFFA8C8C9A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625" y="107156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Doručak  10.00 h	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kriške kukuruznog kruha    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serviranja žitarica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žličica maslaca, pekmez od šljiva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1 serviranje masti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Kakao, 1 šalica      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mlijeka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mandarina   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1/2 serviranja voća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0051" name="Picture 3">
            <a:extLst>
              <a:ext uri="{FF2B5EF4-FFF2-40B4-BE49-F238E27FC236}">
                <a16:creationId xmlns:a16="http://schemas.microsoft.com/office/drawing/2014/main" id="{D929C4D0-B2B6-4487-A74C-88649CF58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18335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>
            <a:extLst>
              <a:ext uri="{FF2B5EF4-FFF2-40B4-BE49-F238E27FC236}">
                <a16:creationId xmlns:a16="http://schemas.microsoft.com/office/drawing/2014/main" id="{380AAD6C-2C4F-488B-BFA4-6289E3460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18589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>
            <a:extLst>
              <a:ext uri="{FF2B5EF4-FFF2-40B4-BE49-F238E27FC236}">
                <a16:creationId xmlns:a16="http://schemas.microsoft.com/office/drawing/2014/main" id="{021810E5-0C4F-4CEE-BC6C-9C6335D81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143375"/>
            <a:ext cx="15621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>
            <a:extLst>
              <a:ext uri="{FF2B5EF4-FFF2-40B4-BE49-F238E27FC236}">
                <a16:creationId xmlns:a16="http://schemas.microsoft.com/office/drawing/2014/main" id="{1D633517-9DC1-44CE-8EBE-62350437B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500563"/>
            <a:ext cx="164306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CEBCE8-FA79-44E0-9B91-53C52E7BE30F}"/>
              </a:ext>
            </a:extLst>
          </p:cNvPr>
          <p:cNvCxnSpPr/>
          <p:nvPr/>
        </p:nvCxnSpPr>
        <p:spPr>
          <a:xfrm>
            <a:off x="4716463" y="1773238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F229A0-7F12-451A-A344-DD600779459E}"/>
              </a:ext>
            </a:extLst>
          </p:cNvPr>
          <p:cNvCxnSpPr/>
          <p:nvPr/>
        </p:nvCxnSpPr>
        <p:spPr>
          <a:xfrm>
            <a:off x="5580063" y="256540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122EAE-9967-4C41-9393-CF3DF3EC6D35}"/>
              </a:ext>
            </a:extLst>
          </p:cNvPr>
          <p:cNvCxnSpPr/>
          <p:nvPr/>
        </p:nvCxnSpPr>
        <p:spPr>
          <a:xfrm>
            <a:off x="3132138" y="3357563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B58D3A-D922-44B2-A750-E45002B6AE74}"/>
              </a:ext>
            </a:extLst>
          </p:cNvPr>
          <p:cNvCxnSpPr/>
          <p:nvPr/>
        </p:nvCxnSpPr>
        <p:spPr>
          <a:xfrm>
            <a:off x="2555875" y="386080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059" name="Picture 11">
            <a:extLst>
              <a:ext uri="{FF2B5EF4-FFF2-40B4-BE49-F238E27FC236}">
                <a16:creationId xmlns:a16="http://schemas.microsoft.com/office/drawing/2014/main" id="{8B8AF622-98DF-48F2-85DF-A44729BFA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11B5-57AF-49E4-BAB0-8D1AE15901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63" y="142875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Ručak 14.00 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varivo od mahuna s korjenastim povrćem, krumpirom (1 šalica povrća) i dimljenim sejtanom (uz dodatak žličice maslinova ulja)   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povrća, 1 serviranje zamjena za meso, 1 serviranje masti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kriške integralnog kruha   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serviranja žitarica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1075" name="Picture 3">
            <a:extLst>
              <a:ext uri="{FF2B5EF4-FFF2-40B4-BE49-F238E27FC236}">
                <a16:creationId xmlns:a16="http://schemas.microsoft.com/office/drawing/2014/main" id="{5A2BEB97-4DEF-4D3E-946A-F4C9B2A17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357688"/>
            <a:ext cx="20939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4">
            <a:extLst>
              <a:ext uri="{FF2B5EF4-FFF2-40B4-BE49-F238E27FC236}">
                <a16:creationId xmlns:a16="http://schemas.microsoft.com/office/drawing/2014/main" id="{3A27D29F-8FA7-4A23-8459-117998A7F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500563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580C80-3AC9-4891-B677-02339BC8E1E4}"/>
              </a:ext>
            </a:extLst>
          </p:cNvPr>
          <p:cNvCxnSpPr/>
          <p:nvPr/>
        </p:nvCxnSpPr>
        <p:spPr>
          <a:xfrm>
            <a:off x="3132138" y="285273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EAC72A-D786-44FE-A004-C45BE1033A30}"/>
              </a:ext>
            </a:extLst>
          </p:cNvPr>
          <p:cNvCxnSpPr/>
          <p:nvPr/>
        </p:nvCxnSpPr>
        <p:spPr>
          <a:xfrm>
            <a:off x="4787900" y="3644900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9" name="Picture 8">
            <a:extLst>
              <a:ext uri="{FF2B5EF4-FFF2-40B4-BE49-F238E27FC236}">
                <a16:creationId xmlns:a16="http://schemas.microsoft.com/office/drawing/2014/main" id="{3AAA618D-8C51-4BD3-BCF1-2E70339BF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903E3-3C54-4CB2-A871-6C883BE5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/>
              <a:t>Sedam bitnih odrednica zdravog načina života</a:t>
            </a:r>
            <a:endParaRPr lang="hr-HR" dirty="0"/>
          </a:p>
        </p:txBody>
      </p:sp>
      <p:sp>
        <p:nvSpPr>
          <p:cNvPr id="75779" name="Slide Number Placeholder 2">
            <a:extLst>
              <a:ext uri="{FF2B5EF4-FFF2-40B4-BE49-F238E27FC236}">
                <a16:creationId xmlns:a16="http://schemas.microsoft.com/office/drawing/2014/main" id="{B175AAB8-D66C-4064-A634-4B1D1A3A2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05DE2D-E21D-4FEC-A63A-B24EB417FF95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E6854E-4CD7-410B-B4AB-EAB75575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Doručak       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Redoviti obroci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Voće i povrće        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Kretanje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Dovoljan unos vode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Ograničena konzumacija slastica 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hr-HR" sz="2800" dirty="0"/>
              <a:t>Dobro se osjećati u vlastitu tijelu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5" name="Picture 4" descr="healthy-way.jpg">
            <a:extLst>
              <a:ext uri="{FF2B5EF4-FFF2-40B4-BE49-F238E27FC236}">
                <a16:creationId xmlns:a16="http://schemas.microsoft.com/office/drawing/2014/main" id="{CB9E83CF-0356-49B7-8BCE-430ADA36E3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B11FE95-2764-9444-B5A6-0952DEF56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E9CD-496B-4E37-8E23-09AE5CD8D6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188" y="1214438"/>
            <a:ext cx="8229600" cy="4740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Užina	15.00 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kruh 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žitarica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vegetarijanski narezak (npr. tofu)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zamjena za meso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Jogurt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1 serviranje mlijeka i mliječnih zamjena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2099" name="Picture 3">
            <a:extLst>
              <a:ext uri="{FF2B5EF4-FFF2-40B4-BE49-F238E27FC236}">
                <a16:creationId xmlns:a16="http://schemas.microsoft.com/office/drawing/2014/main" id="{F6B44D39-06ED-4290-B200-1ACD08439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29063"/>
            <a:ext cx="14271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5">
            <a:extLst>
              <a:ext uri="{FF2B5EF4-FFF2-40B4-BE49-F238E27FC236}">
                <a16:creationId xmlns:a16="http://schemas.microsoft.com/office/drawing/2014/main" id="{A7BA403F-DEA4-4A49-BD89-CC5937CB3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929063"/>
            <a:ext cx="16573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547B67-78F5-4174-94F0-CD6B3EFD0482}"/>
              </a:ext>
            </a:extLst>
          </p:cNvPr>
          <p:cNvCxnSpPr/>
          <p:nvPr/>
        </p:nvCxnSpPr>
        <p:spPr>
          <a:xfrm>
            <a:off x="1692275" y="191611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20B6AA-5682-4E04-94BD-435B5DA18A60}"/>
              </a:ext>
            </a:extLst>
          </p:cNvPr>
          <p:cNvCxnSpPr/>
          <p:nvPr/>
        </p:nvCxnSpPr>
        <p:spPr>
          <a:xfrm>
            <a:off x="5435600" y="23495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E5AF79-1A8C-4B26-B716-FB5110983BE8}"/>
              </a:ext>
            </a:extLst>
          </p:cNvPr>
          <p:cNvCxnSpPr/>
          <p:nvPr/>
        </p:nvCxnSpPr>
        <p:spPr>
          <a:xfrm>
            <a:off x="1908175" y="3141663"/>
            <a:ext cx="1008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104" name="Picture 8">
            <a:extLst>
              <a:ext uri="{FF2B5EF4-FFF2-40B4-BE49-F238E27FC236}">
                <a16:creationId xmlns:a16="http://schemas.microsoft.com/office/drawing/2014/main" id="{7FF32D95-34B1-41A1-8A67-85B1FF27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F05F9-16C5-47DA-BBF1-49E8E6A240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188" y="12858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Večera  20.00 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kroketi od prosa (60 g prosa)  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serviranja žitarica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kratko kuhano povrće (bijeli kupus, mrkva, koraba, brokula) preliveno sa žličicom maslinova ulja – 2 šalice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serviranja povrća, 1  serviranje masti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sok od jabuke            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serviranje voća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123" name="Picture 4">
            <a:extLst>
              <a:ext uri="{FF2B5EF4-FFF2-40B4-BE49-F238E27FC236}">
                <a16:creationId xmlns:a16="http://schemas.microsoft.com/office/drawing/2014/main" id="{1926F7F6-8BDE-4A5C-846F-034934767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72000"/>
            <a:ext cx="1706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5">
            <a:extLst>
              <a:ext uri="{FF2B5EF4-FFF2-40B4-BE49-F238E27FC236}">
                <a16:creationId xmlns:a16="http://schemas.microsoft.com/office/drawing/2014/main" id="{36EB060E-0E87-4B13-9374-324CF713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786313"/>
            <a:ext cx="1571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6">
            <a:extLst>
              <a:ext uri="{FF2B5EF4-FFF2-40B4-BE49-F238E27FC236}">
                <a16:creationId xmlns:a16="http://schemas.microsoft.com/office/drawing/2014/main" id="{FEE22422-1C63-4C13-9A9C-028740317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00563"/>
            <a:ext cx="1117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ECF9E9-D276-4120-886B-0C6C136BCA06}"/>
              </a:ext>
            </a:extLst>
          </p:cNvPr>
          <p:cNvCxnSpPr/>
          <p:nvPr/>
        </p:nvCxnSpPr>
        <p:spPr>
          <a:xfrm>
            <a:off x="4859338" y="19891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0EEC5F-CED1-4052-AC8B-347AE1A3C27E}"/>
              </a:ext>
            </a:extLst>
          </p:cNvPr>
          <p:cNvCxnSpPr/>
          <p:nvPr/>
        </p:nvCxnSpPr>
        <p:spPr>
          <a:xfrm>
            <a:off x="755650" y="35004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CB4914-F290-4828-8D56-A7F3CC5D504E}"/>
              </a:ext>
            </a:extLst>
          </p:cNvPr>
          <p:cNvCxnSpPr/>
          <p:nvPr/>
        </p:nvCxnSpPr>
        <p:spPr>
          <a:xfrm>
            <a:off x="2916238" y="4005263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29" name="Picture 8">
            <a:extLst>
              <a:ext uri="{FF2B5EF4-FFF2-40B4-BE49-F238E27FC236}">
                <a16:creationId xmlns:a16="http://schemas.microsoft.com/office/drawing/2014/main" id="{8B0A9549-BA84-4AB5-82B1-C48A6CF54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>
            <a:extLst>
              <a:ext uri="{FF2B5EF4-FFF2-40B4-BE49-F238E27FC236}">
                <a16:creationId xmlns:a16="http://schemas.microsoft.com/office/drawing/2014/main" id="{DECBEAD3-0EC0-4DA7-8A39-9AAB20AE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b="1"/>
              <a:t>Ukupno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ABF8B947-1220-4B42-AF85-2E837F859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3 ½  serviranja voća, 3 serviranja mlijeka i mliječnih proizvoda, 3 serviranja povrća, 8 serviranja žitarica, 2 serviranja mahunarki i zamjena za meso, 3 serviranja masti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134148" name="Picture 3">
            <a:extLst>
              <a:ext uri="{FF2B5EF4-FFF2-40B4-BE49-F238E27FC236}">
                <a16:creationId xmlns:a16="http://schemas.microsoft.com/office/drawing/2014/main" id="{9615DA72-4EA2-44A3-9623-5D5E1A3AB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103563"/>
            <a:ext cx="30003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8">
            <a:extLst>
              <a:ext uri="{FF2B5EF4-FFF2-40B4-BE49-F238E27FC236}">
                <a16:creationId xmlns:a16="http://schemas.microsoft.com/office/drawing/2014/main" id="{1229380C-6C6A-4CE5-8B88-3673311A2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>
            <a:extLst>
              <a:ext uri="{FF2B5EF4-FFF2-40B4-BE49-F238E27FC236}">
                <a16:creationId xmlns:a16="http://schemas.microsoft.com/office/drawing/2014/main" id="{2F7EBF4C-1105-4F94-B003-2BC84284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b="1"/>
              <a:t>Vođenje dnevnika prehrane </a:t>
            </a:r>
          </a:p>
        </p:txBody>
      </p:sp>
      <p:sp>
        <p:nvSpPr>
          <p:cNvPr id="135171" name="Content Placeholder 2">
            <a:extLst>
              <a:ext uri="{FF2B5EF4-FFF2-40B4-BE49-F238E27FC236}">
                <a16:creationId xmlns:a16="http://schemas.microsoft.com/office/drawing/2014/main" id="{02834867-84EC-49F5-99B8-1713C90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4176712"/>
          </a:xfrm>
        </p:spPr>
        <p:txBody>
          <a:bodyPr/>
          <a:lstStyle/>
          <a:p>
            <a:pPr eaLnBrk="1" hangingPunct="1"/>
            <a:r>
              <a:rPr lang="hr-HR" altLang="en-US" sz="2400">
                <a:solidFill>
                  <a:srgbClr val="898989"/>
                </a:solidFill>
              </a:rPr>
              <a:t>katkad nismo svjesni količine hrane i vrste namirnica koju stvarno unesemo u jednom danu</a:t>
            </a:r>
          </a:p>
          <a:p>
            <a:pPr eaLnBrk="1" hangingPunct="1"/>
            <a:r>
              <a:rPr lang="hr-HR" altLang="en-US" sz="2400">
                <a:solidFill>
                  <a:srgbClr val="898989"/>
                </a:solidFill>
              </a:rPr>
              <a:t>bilježenjem konzumiranih jela i namirnica u određenom vremenskom razdoblju možemo dobiti vrijedne informacije o našem životnom stilu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hr-HR" altLang="en-US" sz="2400">
              <a:solidFill>
                <a:srgbClr val="898989"/>
              </a:solidFill>
            </a:endParaRPr>
          </a:p>
          <a:p>
            <a:pPr eaLnBrk="1" hangingPunct="1"/>
            <a:endParaRPr lang="hr-HR" altLang="en-US" sz="2400">
              <a:solidFill>
                <a:srgbClr val="898989"/>
              </a:solidFill>
            </a:endParaRPr>
          </a:p>
        </p:txBody>
      </p:sp>
      <p:pic>
        <p:nvPicPr>
          <p:cNvPr id="135172" name="Picture 3">
            <a:extLst>
              <a:ext uri="{FF2B5EF4-FFF2-40B4-BE49-F238E27FC236}">
                <a16:creationId xmlns:a16="http://schemas.microsoft.com/office/drawing/2014/main" id="{4E0A0867-166C-4364-BD69-366B9B0D1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3313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Footer Placeholder 5">
            <a:extLst>
              <a:ext uri="{FF2B5EF4-FFF2-40B4-BE49-F238E27FC236}">
                <a16:creationId xmlns:a16="http://schemas.microsoft.com/office/drawing/2014/main" id="{63A666D1-8B8E-418B-B41F-867212F020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1"/>
                </a:solidFill>
                <a:latin typeface="Calibri" panose="020F0502020204030204" pitchFamily="34" charset="0"/>
              </a:rPr>
              <a:t>Vrtim zdravi film</a:t>
            </a:r>
          </a:p>
        </p:txBody>
      </p:sp>
      <p:pic>
        <p:nvPicPr>
          <p:cNvPr id="135174" name="Picture 8">
            <a:extLst>
              <a:ext uri="{FF2B5EF4-FFF2-40B4-BE49-F238E27FC236}">
                <a16:creationId xmlns:a16="http://schemas.microsoft.com/office/drawing/2014/main" id="{9F1FE1FA-38E2-41A3-8FBC-1B7977FA5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>
            <a:extLst>
              <a:ext uri="{FF2B5EF4-FFF2-40B4-BE49-F238E27FC236}">
                <a16:creationId xmlns:a16="http://schemas.microsoft.com/office/drawing/2014/main" id="{55717A11-07EA-472A-9CF2-2D10A439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b="1"/>
              <a:t>Vođenje dnevnika prehrane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D350082E-C8FA-4DF3-9672-FD5DF3CF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 dnevnik prehrane potrebno je voditi </a:t>
            </a:r>
            <a:r>
              <a:rPr lang="hr-HR" sz="2400" b="1" dirty="0"/>
              <a:t>minimalno tri dana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 jedan od ta tri dana mora biti </a:t>
            </a:r>
            <a:r>
              <a:rPr lang="hr-HR" sz="2400" b="1" dirty="0"/>
              <a:t>jedan dan vikenda </a:t>
            </a:r>
            <a:r>
              <a:rPr lang="hr-HR" sz="2400" dirty="0"/>
              <a:t>(subota, nedjelja)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 važno je upisati: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dirty="0"/>
          </a:p>
        </p:txBody>
      </p:sp>
      <p:pic>
        <p:nvPicPr>
          <p:cNvPr id="136196" name="Picture 3">
            <a:extLst>
              <a:ext uri="{FF2B5EF4-FFF2-40B4-BE49-F238E27FC236}">
                <a16:creationId xmlns:a16="http://schemas.microsoft.com/office/drawing/2014/main" id="{B5920837-BD8E-47D3-9DB7-071147C4D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429000"/>
            <a:ext cx="16986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E413F6C-C130-4A3B-B4C8-E8D0504BF92B}"/>
              </a:ext>
            </a:extLst>
          </p:cNvPr>
          <p:cNvGraphicFramePr/>
          <p:nvPr/>
        </p:nvGraphicFramePr>
        <p:xfrm>
          <a:off x="1714480" y="3357562"/>
          <a:ext cx="464347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6198" name="Picture 8">
            <a:extLst>
              <a:ext uri="{FF2B5EF4-FFF2-40B4-BE49-F238E27FC236}">
                <a16:creationId xmlns:a16="http://schemas.microsoft.com/office/drawing/2014/main" id="{5CB56E8B-F16B-4252-A25F-10910C512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>
            <a:extLst>
              <a:ext uri="{FF2B5EF4-FFF2-40B4-BE49-F238E27FC236}">
                <a16:creationId xmlns:a16="http://schemas.microsoft.com/office/drawing/2014/main" id="{3472EB6D-C8C2-4370-AD51-8E15A6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7150"/>
            <a:ext cx="43053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8">
            <a:extLst>
              <a:ext uri="{FF2B5EF4-FFF2-40B4-BE49-F238E27FC236}">
                <a16:creationId xmlns:a16="http://schemas.microsoft.com/office/drawing/2014/main" id="{B5677EF3-6920-48C5-B223-FB1AF27A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B5BB4A86-2297-4B93-BE5C-5AC629BB8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/>
          <a:lstStyle/>
          <a:p>
            <a:pPr algn="ctr" eaLnBrk="1" hangingPunct="1"/>
            <a:r>
              <a:rPr lang="hr-HR" altLang="sr-Latn-RS"/>
              <a:t>3. Moje tijelo i prehrana</a:t>
            </a:r>
          </a:p>
        </p:txBody>
      </p:sp>
      <p:pic>
        <p:nvPicPr>
          <p:cNvPr id="5" name="Picture 4" descr="epigenetics-4.jpg">
            <a:extLst>
              <a:ext uri="{FF2B5EF4-FFF2-40B4-BE49-F238E27FC236}">
                <a16:creationId xmlns:a16="http://schemas.microsoft.com/office/drawing/2014/main" id="{C790E067-110E-4F7A-96F6-9CC269D54E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501008"/>
            <a:ext cx="2841104" cy="213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9268" name="Picture 8">
            <a:extLst>
              <a:ext uri="{FF2B5EF4-FFF2-40B4-BE49-F238E27FC236}">
                <a16:creationId xmlns:a16="http://schemas.microsoft.com/office/drawing/2014/main" id="{3BF723E0-9FE8-4D9C-8678-450977401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>
            <a:extLst>
              <a:ext uri="{FF2B5EF4-FFF2-40B4-BE49-F238E27FC236}">
                <a16:creationId xmlns:a16="http://schemas.microsoft.com/office/drawing/2014/main" id="{A16C593A-76CB-424D-8573-8818EE0F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Hrana je izvor energije i vrijednih tvari</a:t>
            </a:r>
          </a:p>
        </p:txBody>
      </p:sp>
      <p:pic>
        <p:nvPicPr>
          <p:cNvPr id="140291" name="Picture 2">
            <a:extLst>
              <a:ext uri="{FF2B5EF4-FFF2-40B4-BE49-F238E27FC236}">
                <a16:creationId xmlns:a16="http://schemas.microsoft.com/office/drawing/2014/main" id="{705DEF13-C76D-4760-98B3-0DFDCF48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66309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8">
            <a:extLst>
              <a:ext uri="{FF2B5EF4-FFF2-40B4-BE49-F238E27FC236}">
                <a16:creationId xmlns:a16="http://schemas.microsoft.com/office/drawing/2014/main" id="{06DD0DCF-08B4-45BC-A2A9-3D97483EE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>
            <a:extLst>
              <a:ext uri="{FF2B5EF4-FFF2-40B4-BE49-F238E27FC236}">
                <a16:creationId xmlns:a16="http://schemas.microsoft.com/office/drawing/2014/main" id="{116AE9D7-6904-4892-9952-0D4B07CC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Kako se mijenja naše tijelo?</a:t>
            </a:r>
          </a:p>
        </p:txBody>
      </p:sp>
      <p:sp>
        <p:nvSpPr>
          <p:cNvPr id="141315" name="Slide Number Placeholder 2">
            <a:extLst>
              <a:ext uri="{FF2B5EF4-FFF2-40B4-BE49-F238E27FC236}">
                <a16:creationId xmlns:a16="http://schemas.microsoft.com/office/drawing/2014/main" id="{FD3C9FEA-5CB2-4024-BA53-A64919E45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81A10C-38DB-4ECA-AD93-AE9B566B935F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141316" name="Picture 5">
            <a:extLst>
              <a:ext uri="{FF2B5EF4-FFF2-40B4-BE49-F238E27FC236}">
                <a16:creationId xmlns:a16="http://schemas.microsoft.com/office/drawing/2014/main" id="{E2B38919-ECF7-46FE-8A1E-03A7D1C28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1626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TextBox 6">
            <a:extLst>
              <a:ext uri="{FF2B5EF4-FFF2-40B4-BE49-F238E27FC236}">
                <a16:creationId xmlns:a16="http://schemas.microsoft.com/office/drawing/2014/main" id="{FA9C77BF-19AF-4C2A-A2CF-3318E7F9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013325"/>
            <a:ext cx="1296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tx1"/>
                </a:solidFill>
                <a:latin typeface="Calibri" panose="020F0502020204030204" pitchFamily="34" charset="0"/>
              </a:rPr>
              <a:t>novorođenče</a:t>
            </a:r>
          </a:p>
        </p:txBody>
      </p:sp>
      <p:sp>
        <p:nvSpPr>
          <p:cNvPr id="141318" name="TextBox 7">
            <a:extLst>
              <a:ext uri="{FF2B5EF4-FFF2-40B4-BE49-F238E27FC236}">
                <a16:creationId xmlns:a16="http://schemas.microsoft.com/office/drawing/2014/main" id="{837903A0-4D7A-4B34-B197-EC24CD6DE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013325"/>
            <a:ext cx="901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tx1"/>
                </a:solidFill>
                <a:latin typeface="Calibri" panose="020F0502020204030204" pitchFamily="34" charset="0"/>
              </a:rPr>
              <a:t>2 godine</a:t>
            </a:r>
          </a:p>
        </p:txBody>
      </p:sp>
      <p:sp>
        <p:nvSpPr>
          <p:cNvPr id="141319" name="TextBox 8">
            <a:extLst>
              <a:ext uri="{FF2B5EF4-FFF2-40B4-BE49-F238E27FC236}">
                <a16:creationId xmlns:a16="http://schemas.microsoft.com/office/drawing/2014/main" id="{A1FDF9EA-50EE-4A48-957A-515D2294D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013325"/>
            <a:ext cx="898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tx1"/>
                </a:solidFill>
                <a:latin typeface="Calibri" panose="020F0502020204030204" pitchFamily="34" charset="0"/>
              </a:rPr>
              <a:t>5 godina</a:t>
            </a:r>
          </a:p>
        </p:txBody>
      </p:sp>
      <p:sp>
        <p:nvSpPr>
          <p:cNvPr id="141320" name="TextBox 9">
            <a:extLst>
              <a:ext uri="{FF2B5EF4-FFF2-40B4-BE49-F238E27FC236}">
                <a16:creationId xmlns:a16="http://schemas.microsoft.com/office/drawing/2014/main" id="{F6114E1D-00D0-4AD6-8639-4C7CF418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013325"/>
            <a:ext cx="1003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tx1"/>
                </a:solidFill>
                <a:latin typeface="Calibri" panose="020F0502020204030204" pitchFamily="34" charset="0"/>
              </a:rPr>
              <a:t>15 godina</a:t>
            </a:r>
          </a:p>
        </p:txBody>
      </p:sp>
      <p:sp>
        <p:nvSpPr>
          <p:cNvPr id="141321" name="TextBox 10">
            <a:extLst>
              <a:ext uri="{FF2B5EF4-FFF2-40B4-BE49-F238E27FC236}">
                <a16:creationId xmlns:a16="http://schemas.microsoft.com/office/drawing/2014/main" id="{2B8B9BC5-A0B1-408C-9A98-E92C63F5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013325"/>
            <a:ext cx="1341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tx1"/>
                </a:solidFill>
                <a:latin typeface="Calibri" panose="020F0502020204030204" pitchFamily="34" charset="0"/>
              </a:rPr>
              <a:t>odrasla osoba</a:t>
            </a:r>
          </a:p>
        </p:txBody>
      </p:sp>
      <p:pic>
        <p:nvPicPr>
          <p:cNvPr id="141322" name="Picture 8">
            <a:extLst>
              <a:ext uri="{FF2B5EF4-FFF2-40B4-BE49-F238E27FC236}">
                <a16:creationId xmlns:a16="http://schemas.microsoft.com/office/drawing/2014/main" id="{F339C4DF-FB85-4AE0-8CF4-7C12FB50F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>
            <a:extLst>
              <a:ext uri="{FF2B5EF4-FFF2-40B4-BE49-F238E27FC236}">
                <a16:creationId xmlns:a16="http://schemas.microsoft.com/office/drawing/2014/main" id="{B7152739-C925-4256-A53D-F12CBFCA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Kako se mijenja naše tijelo?</a:t>
            </a:r>
          </a:p>
        </p:txBody>
      </p:sp>
      <p:sp>
        <p:nvSpPr>
          <p:cNvPr id="142339" name="Slide Number Placeholder 2">
            <a:extLst>
              <a:ext uri="{FF2B5EF4-FFF2-40B4-BE49-F238E27FC236}">
                <a16:creationId xmlns:a16="http://schemas.microsoft.com/office/drawing/2014/main" id="{055343AE-3EC3-4F7D-A0BA-1F4F70344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C6B8B-8D89-433C-A1A7-9D8641BF7329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142340" name="Picture 3">
            <a:extLst>
              <a:ext uri="{FF2B5EF4-FFF2-40B4-BE49-F238E27FC236}">
                <a16:creationId xmlns:a16="http://schemas.microsoft.com/office/drawing/2014/main" id="{47D83683-E500-4BBF-8E4A-B0BA5A1A1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6"/>
          <a:stretch>
            <a:fillRect/>
          </a:stretch>
        </p:blipFill>
        <p:spPr bwMode="auto">
          <a:xfrm>
            <a:off x="0" y="1447800"/>
            <a:ext cx="89916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8">
            <a:extLst>
              <a:ext uri="{FF2B5EF4-FFF2-40B4-BE49-F238E27FC236}">
                <a16:creationId xmlns:a16="http://schemas.microsoft.com/office/drawing/2014/main" id="{522C1A1C-0C27-4EAC-A821-BDC24FE1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43FF414-1A17-49AA-8B71-C6A15617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333375"/>
            <a:ext cx="7715250" cy="417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/>
              <a:t>Komunikacija – 7 zdravih stavova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095949D0-EE26-4215-BDC2-38462A86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76350"/>
            <a:ext cx="46958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B0EEEB45-4D8A-6C89-8D0D-73BF1130B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>
            <a:extLst>
              <a:ext uri="{FF2B5EF4-FFF2-40B4-BE49-F238E27FC236}">
                <a16:creationId xmlns:a16="http://schemas.microsoft.com/office/drawing/2014/main" id="{91D364B6-37DA-4AC5-8AA1-DDE8C12B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Moguće je i drugačije starenje</a:t>
            </a:r>
          </a:p>
        </p:txBody>
      </p:sp>
      <p:sp>
        <p:nvSpPr>
          <p:cNvPr id="143363" name="Slide Number Placeholder 2">
            <a:extLst>
              <a:ext uri="{FF2B5EF4-FFF2-40B4-BE49-F238E27FC236}">
                <a16:creationId xmlns:a16="http://schemas.microsoft.com/office/drawing/2014/main" id="{BF4B8FA4-8914-4DF0-A88F-A03D32ECE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13BE1A-3CFE-4268-B906-C0320D8A02E7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143364" name="Picture 4">
            <a:extLst>
              <a:ext uri="{FF2B5EF4-FFF2-40B4-BE49-F238E27FC236}">
                <a16:creationId xmlns:a16="http://schemas.microsoft.com/office/drawing/2014/main" id="{1E7131AB-D049-45A5-A69B-FB1CA6EDF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0511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>
            <a:extLst>
              <a:ext uri="{FF2B5EF4-FFF2-40B4-BE49-F238E27FC236}">
                <a16:creationId xmlns:a16="http://schemas.microsoft.com/office/drawing/2014/main" id="{783A201B-7972-4217-A18C-0C07CDDB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Picture 7">
            <a:extLst>
              <a:ext uri="{FF2B5EF4-FFF2-40B4-BE49-F238E27FC236}">
                <a16:creationId xmlns:a16="http://schemas.microsoft.com/office/drawing/2014/main" id="{72DC4C6F-8A7D-40E9-AFFE-F12571251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30257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8">
            <a:extLst>
              <a:ext uri="{FF2B5EF4-FFF2-40B4-BE49-F238E27FC236}">
                <a16:creationId xmlns:a16="http://schemas.microsoft.com/office/drawing/2014/main" id="{3EC744F5-DE11-41EC-883B-0FAD54D46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5">
            <a:extLst>
              <a:ext uri="{FF2B5EF4-FFF2-40B4-BE49-F238E27FC236}">
                <a16:creationId xmlns:a16="http://schemas.microsoft.com/office/drawing/2014/main" id="{08D9F916-09A2-4708-81A5-65684BCE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661025"/>
            <a:ext cx="393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chemeClr val="bg1"/>
                </a:solidFill>
                <a:latin typeface="Calibri" panose="020F0502020204030204" pitchFamily="34" charset="0"/>
              </a:rPr>
              <a:t>Iluzija “savršenog tijela”</a:t>
            </a:r>
          </a:p>
        </p:txBody>
      </p:sp>
      <p:pic>
        <p:nvPicPr>
          <p:cNvPr id="144387" name="Picture 2">
            <a:extLst>
              <a:ext uri="{FF2B5EF4-FFF2-40B4-BE49-F238E27FC236}">
                <a16:creationId xmlns:a16="http://schemas.microsoft.com/office/drawing/2014/main" id="{7840F3C5-717A-4863-90FF-CB6B8193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7038"/>
            <a:ext cx="7056438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8">
            <a:extLst>
              <a:ext uri="{FF2B5EF4-FFF2-40B4-BE49-F238E27FC236}">
                <a16:creationId xmlns:a16="http://schemas.microsoft.com/office/drawing/2014/main" id="{42A2663C-C0C3-40A1-BAAB-7239267CF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>
            <a:extLst>
              <a:ext uri="{FF2B5EF4-FFF2-40B4-BE49-F238E27FC236}">
                <a16:creationId xmlns:a16="http://schemas.microsoft.com/office/drawing/2014/main" id="{6548F4D8-9D1B-4AC7-AA66-E08095FF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/>
          <a:lstStyle/>
          <a:p>
            <a:pPr eaLnBrk="1" hangingPunct="1"/>
            <a:r>
              <a:rPr lang="hr-HR" altLang="sr-Latn-RS" sz="2800" b="1"/>
              <a:t>Svijest o vlastitom tijelu i samopouzdanje</a:t>
            </a: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14E2874E-86DB-4603-9EE0-0B1615FE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84313"/>
            <a:ext cx="5410200" cy="48244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200" dirty="0"/>
              <a:t>Slika ili predodžba o tijelu je način na koji mi sami doživljavamo svoj tjelesni izgled.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dirty="0"/>
              <a:t>Važan je aspekt psihološkog razvoja u adolescenciji, posebno za djevojčice.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dirty="0"/>
              <a:t>Činjenica je da se ljepota nikada ne može stvoriti samo izvana.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dirty="0"/>
              <a:t>Ona mora većim dijelom zračiti iz nas.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b="1" dirty="0">
                <a:solidFill>
                  <a:srgbClr val="E927C4"/>
                </a:solidFill>
              </a:rPr>
              <a:t>Ljepota je u očima promatrača.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147460" name="Picture 2">
            <a:extLst>
              <a:ext uri="{FF2B5EF4-FFF2-40B4-BE49-F238E27FC236}">
                <a16:creationId xmlns:a16="http://schemas.microsoft.com/office/drawing/2014/main" id="{833E2487-F1CD-4E1A-B8AF-571C16C6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557338"/>
            <a:ext cx="35147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8">
            <a:extLst>
              <a:ext uri="{FF2B5EF4-FFF2-40B4-BE49-F238E27FC236}">
                <a16:creationId xmlns:a16="http://schemas.microsoft.com/office/drawing/2014/main" id="{22BC8540-5E3E-4638-9778-A90C23D68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7B1115C5-28D1-4D2D-82D3-686A1ADF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eaLnBrk="1" hangingPunct="1"/>
            <a:r>
              <a:rPr lang="hr-HR" altLang="sr-Latn-RS"/>
              <a:t>Problem poremećaja u prehrani</a:t>
            </a:r>
            <a:endParaRPr lang="en-US" altLang="sr-Latn-RS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9695C24-D42E-432D-93F8-B68FEB910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424862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400">
                <a:solidFill>
                  <a:srgbClr val="898989"/>
                </a:solidFill>
              </a:rPr>
              <a:t>Poremećaji prehrane obično se javljaju u ranoj adolescenciji. Najčešće se navodi da 1-2% adolescentica i mladih žena u razvijenim zemljama obolijeva od </a:t>
            </a:r>
            <a:r>
              <a:rPr lang="hr-HR" altLang="en-US" sz="2400" b="1">
                <a:solidFill>
                  <a:srgbClr val="898989"/>
                </a:solidFill>
              </a:rPr>
              <a:t>anoreksije ili bulimije nervoze.</a:t>
            </a:r>
          </a:p>
          <a:p>
            <a:pPr eaLnBrk="1" hangingPunct="1">
              <a:lnSpc>
                <a:spcPct val="90000"/>
              </a:lnSpc>
            </a:pPr>
            <a:endParaRPr lang="hr-HR" altLang="en-US" sz="2400" b="1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400">
                <a:solidFill>
                  <a:srgbClr val="898989"/>
                </a:solidFill>
              </a:rPr>
              <a:t>Učestalost u stalnom porastu</a:t>
            </a:r>
          </a:p>
          <a:p>
            <a:pPr eaLnBrk="1" hangingPunct="1">
              <a:lnSpc>
                <a:spcPct val="90000"/>
              </a:lnSpc>
            </a:pPr>
            <a:endParaRPr lang="hr-HR" altLang="en-US" sz="240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400">
                <a:solidFill>
                  <a:srgbClr val="898989"/>
                </a:solidFill>
              </a:rPr>
              <a:t>Danas poremećaji hranjenja pogađaju djevojke u sve ranijoj dobi. </a:t>
            </a:r>
          </a:p>
        </p:txBody>
      </p:sp>
      <p:pic>
        <p:nvPicPr>
          <p:cNvPr id="148484" name="Picture 8">
            <a:extLst>
              <a:ext uri="{FF2B5EF4-FFF2-40B4-BE49-F238E27FC236}">
                <a16:creationId xmlns:a16="http://schemas.microsoft.com/office/drawing/2014/main" id="{0B36F485-E215-47D1-B887-A48DEA62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9790-B9E9-4213-A7F9-B7A1768A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Kako prepoznati probleme s prehranom?</a:t>
            </a:r>
          </a:p>
        </p:txBody>
      </p:sp>
      <p:sp>
        <p:nvSpPr>
          <p:cNvPr id="149507" name="Slide Number Placeholder 2">
            <a:extLst>
              <a:ext uri="{FF2B5EF4-FFF2-40B4-BE49-F238E27FC236}">
                <a16:creationId xmlns:a16="http://schemas.microsoft.com/office/drawing/2014/main" id="{9421EEA0-69BC-4F61-BD4B-619757B9E9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EE2E1-EE56-41E5-9CCB-3603BF9516FF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B98F30D-7DB0-4C2F-B354-65656E51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35050"/>
            <a:ext cx="5399087" cy="547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9509" name="Picture 8">
            <a:extLst>
              <a:ext uri="{FF2B5EF4-FFF2-40B4-BE49-F238E27FC236}">
                <a16:creationId xmlns:a16="http://schemas.microsoft.com/office/drawing/2014/main" id="{7B128617-7CC4-4A88-B54D-93DA380F2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>
            <a:extLst>
              <a:ext uri="{FF2B5EF4-FFF2-40B4-BE49-F238E27FC236}">
                <a16:creationId xmlns:a16="http://schemas.microsoft.com/office/drawing/2014/main" id="{51039995-5A0F-4D43-BA7E-E2888C1C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r-HR" altLang="sr-Latn-RS"/>
              <a:t>Poremećaji prehrane</a:t>
            </a:r>
          </a:p>
        </p:txBody>
      </p:sp>
      <p:pic>
        <p:nvPicPr>
          <p:cNvPr id="150531" name="Picture 2">
            <a:extLst>
              <a:ext uri="{FF2B5EF4-FFF2-40B4-BE49-F238E27FC236}">
                <a16:creationId xmlns:a16="http://schemas.microsoft.com/office/drawing/2014/main" id="{EB6CC913-5748-4817-9329-948821DCA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59912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8">
            <a:extLst>
              <a:ext uri="{FF2B5EF4-FFF2-40B4-BE49-F238E27FC236}">
                <a16:creationId xmlns:a16="http://schemas.microsoft.com/office/drawing/2014/main" id="{39091A53-1065-40F0-B877-FA220243B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D243-83CA-4413-A81E-CFB4F6AE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640762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Bolesti koje nastaju zbog nepravilne prehrane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FDAFF63F-BD40-4628-8CFC-CC81283B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/>
              <a:t>Karijes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/>
              <a:t>Debljina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/>
              <a:t>Bolesti srca i krvnih žila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/>
              <a:t>Dijabetes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/>
              <a:t>Osteoporoza (krhke i lomljive kosti)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/>
              <a:t>Rak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4" name="Picture 3" descr="GMOsAttheStore.jpg">
            <a:extLst>
              <a:ext uri="{FF2B5EF4-FFF2-40B4-BE49-F238E27FC236}">
                <a16:creationId xmlns:a16="http://schemas.microsoft.com/office/drawing/2014/main" id="{D15F7157-B2C8-45AE-8D3C-4726E01CE0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0649" y="1556792"/>
            <a:ext cx="2862318" cy="190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2581" name="Picture 8">
            <a:extLst>
              <a:ext uri="{FF2B5EF4-FFF2-40B4-BE49-F238E27FC236}">
                <a16:creationId xmlns:a16="http://schemas.microsoft.com/office/drawing/2014/main" id="{8A3336FD-6ECC-42F2-95BF-ACEBCFFC1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Number Placeholder 3">
            <a:extLst>
              <a:ext uri="{FF2B5EF4-FFF2-40B4-BE49-F238E27FC236}">
                <a16:creationId xmlns:a16="http://schemas.microsoft.com/office/drawing/2014/main" id="{FBA76898-6127-4D7E-8A0A-E97A0A94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2BC93-0B4A-4A94-AC3F-6824A17AA8F6}" type="slidenum">
              <a:rPr lang="hr-HR" altLang="sr-Latn-RS" sz="1800" smtClean="0">
                <a:solidFill>
                  <a:schemeClr val="tx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hr-HR" altLang="sr-Latn-R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4627" name="Rectangle 4">
            <a:extLst>
              <a:ext uri="{FF2B5EF4-FFF2-40B4-BE49-F238E27FC236}">
                <a16:creationId xmlns:a16="http://schemas.microsoft.com/office/drawing/2014/main" id="{158B4720-4CD1-4871-AA84-3A16EF928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716338"/>
            <a:ext cx="581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http://www.youtube.com/watch?v=eVByFELN_Lk</a:t>
            </a:r>
          </a:p>
        </p:txBody>
      </p:sp>
      <p:pic>
        <p:nvPicPr>
          <p:cNvPr id="2" name="VZF_001.mp4">
            <a:hlinkClick r:id="" action="ppaction://media"/>
            <a:extLst>
              <a:ext uri="{FF2B5EF4-FFF2-40B4-BE49-F238E27FC236}">
                <a16:creationId xmlns:a16="http://schemas.microsoft.com/office/drawing/2014/main" id="{D710EFC3-705E-4C0A-86C0-D1523A284F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12553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8">
            <a:extLst>
              <a:ext uri="{FF2B5EF4-FFF2-40B4-BE49-F238E27FC236}">
                <a16:creationId xmlns:a16="http://schemas.microsoft.com/office/drawing/2014/main" id="{A4A62F31-7BC8-4A4A-B59F-4D02AE424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B877D560-E673-4DED-BC2D-6835EBFC76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Reci NE dijeti!</a:t>
            </a:r>
          </a:p>
        </p:txBody>
      </p:sp>
      <p:sp>
        <p:nvSpPr>
          <p:cNvPr id="156675" name="Subtitle 3">
            <a:extLst>
              <a:ext uri="{FF2B5EF4-FFF2-40B4-BE49-F238E27FC236}">
                <a16:creationId xmlns:a16="http://schemas.microsoft.com/office/drawing/2014/main" id="{7F6F4F1A-01DF-4981-B3E3-5A65EA44224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en-US"/>
              <a:t>  djeca u rastu i razvoju nikako ne bi smjela prakticirati dijete</a:t>
            </a:r>
          </a:p>
          <a:p>
            <a:pPr eaLnBrk="1" hangingPunct="1"/>
            <a:endParaRPr lang="hr-HR" altLang="en-US"/>
          </a:p>
          <a:p>
            <a:pPr eaLnBrk="1" hangingPunct="1"/>
            <a:r>
              <a:rPr lang="hr-HR" altLang="en-US"/>
              <a:t>  moguće posljedice popularnih dijeta: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en-US"/>
              <a:t>  usporavanje rasta i razvoja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en-US"/>
              <a:t>  nedostatak kalcija i željeza u organizmu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en-US"/>
              <a:t> zdravstvene posljedice (narušavanje menstrualnog ciklusa, slabljenje imuniteta, umor…)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en-US"/>
              <a:t>…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hr-HR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en-US"/>
              <a:t>Ključ trajne vitkosti leži </a:t>
            </a:r>
            <a:r>
              <a:rPr lang="hr-HR" altLang="en-US" b="1"/>
              <a:t>isključivo</a:t>
            </a:r>
            <a:r>
              <a:rPr lang="hr-HR" altLang="en-US"/>
              <a:t> u zdravim prehrambenim navikama i redovitom bavljenju tjelesnom aktivnošću!</a:t>
            </a:r>
          </a:p>
        </p:txBody>
      </p:sp>
      <p:sp>
        <p:nvSpPr>
          <p:cNvPr id="156676" name="Slide Number Placeholder 2">
            <a:extLst>
              <a:ext uri="{FF2B5EF4-FFF2-40B4-BE49-F238E27FC236}">
                <a16:creationId xmlns:a16="http://schemas.microsoft.com/office/drawing/2014/main" id="{1A1B91FF-6049-4420-A2C3-F1D0C5D6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12F703-3FB2-4ABE-98C1-BBA33623EA79}" type="slidenum">
              <a:rPr lang="hr-HR" altLang="sr-Latn-RS" sz="1800" smtClean="0"/>
              <a:pPr/>
              <a:t>78</a:t>
            </a:fld>
            <a:endParaRPr lang="hr-HR" altLang="sr-Latn-R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C7729-A123-4FDB-9721-01C59F5C8991}"/>
              </a:ext>
            </a:extLst>
          </p:cNvPr>
          <p:cNvSpPr txBox="1"/>
          <p:nvPr/>
        </p:nvSpPr>
        <p:spPr>
          <a:xfrm>
            <a:off x="5292725" y="476250"/>
            <a:ext cx="3382963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“Čarobna” tableta koja briše kilograme ne postoji!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FE4EEF05-995A-43C0-9042-90520293FD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Zablude o dijetama</a:t>
            </a:r>
          </a:p>
        </p:txBody>
      </p:sp>
      <p:sp>
        <p:nvSpPr>
          <p:cNvPr id="157699" name="Subtitle 3">
            <a:extLst>
              <a:ext uri="{FF2B5EF4-FFF2-40B4-BE49-F238E27FC236}">
                <a16:creationId xmlns:a16="http://schemas.microsoft.com/office/drawing/2014/main" id="{3BD25676-5BA5-42D0-8095-DEAE1CB65EB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en-US" sz="2800" dirty="0"/>
              <a:t>Ugljikohidrati debljaju</a:t>
            </a:r>
          </a:p>
          <a:p>
            <a:pPr eaLnBrk="1" hangingPunct="1"/>
            <a:r>
              <a:rPr lang="hr-HR" altLang="en-US" sz="2800" dirty="0"/>
              <a:t>Najučinkovitije su tzv. proteinske dijete</a:t>
            </a:r>
          </a:p>
          <a:p>
            <a:pPr eaLnBrk="1" hangingPunct="1"/>
            <a:r>
              <a:rPr lang="hr-HR" altLang="en-US" sz="2800" dirty="0"/>
              <a:t>Na dijeti treba smanjiti broj obroka</a:t>
            </a:r>
          </a:p>
          <a:p>
            <a:pPr eaLnBrk="1" hangingPunct="1"/>
            <a:r>
              <a:rPr lang="hr-HR" altLang="en-US" sz="2800" dirty="0"/>
              <a:t>Dijeta = gladovanje</a:t>
            </a:r>
          </a:p>
        </p:txBody>
      </p:sp>
      <p:pic>
        <p:nvPicPr>
          <p:cNvPr id="157701" name="Picture 2">
            <a:extLst>
              <a:ext uri="{FF2B5EF4-FFF2-40B4-BE49-F238E27FC236}">
                <a16:creationId xmlns:a16="http://schemas.microsoft.com/office/drawing/2014/main" id="{9B89F555-4EB6-49CF-B544-4AAD97E4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40225"/>
            <a:ext cx="41338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874A0479-CCCF-450F-AB5C-EB7822AA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1. Doručak</a:t>
            </a:r>
            <a:endParaRPr lang="hr-HR" alt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E7D38-E49D-4BD6-927E-BBB9F0697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4895850" cy="4176712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hr-HR" sz="2400" dirty="0"/>
              <a:t>prvi i najvažniji dnevni obrok         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dirty="0"/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hr-HR" sz="2400" dirty="0"/>
              <a:t>doručak puni tvoj „spremnik“ i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/>
              <a:t>osigurava ti energiju za napore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/>
              <a:t>koji te očekuju u školi</a:t>
            </a:r>
            <a:endParaRPr lang="hr-HR" sz="2400" b="1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>
              <a:solidFill>
                <a:schemeClr val="accent3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solidFill>
                  <a:schemeClr val="accent3"/>
                </a:solidFill>
              </a:rPr>
              <a:t>→ </a:t>
            </a:r>
            <a:r>
              <a:rPr lang="hr-HR" sz="2400" dirty="0"/>
              <a:t>žitarice s voćem i  djelomično obranim mlijekom,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solidFill>
                  <a:schemeClr val="accent3"/>
                </a:solidFill>
              </a:rPr>
              <a:t>→ </a:t>
            </a:r>
            <a:r>
              <a:rPr lang="hr-HR" sz="2400" dirty="0"/>
              <a:t>kruh od integralnih žitarica s medom,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dirty="0">
                <a:solidFill>
                  <a:schemeClr val="accent3"/>
                </a:solidFill>
              </a:rPr>
              <a:t>→ </a:t>
            </a:r>
            <a:r>
              <a:rPr lang="hr-HR" sz="2400" dirty="0"/>
              <a:t>jogurt s voćem</a:t>
            </a:r>
            <a:endParaRPr lang="hr-HR" sz="2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</p:txBody>
      </p:sp>
      <p:pic>
        <p:nvPicPr>
          <p:cNvPr id="77828" name="Picture 2">
            <a:extLst>
              <a:ext uri="{FF2B5EF4-FFF2-40B4-BE49-F238E27FC236}">
                <a16:creationId xmlns:a16="http://schemas.microsoft.com/office/drawing/2014/main" id="{EADFA4FD-8BF4-42A5-ABE2-DC62D31B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65175"/>
            <a:ext cx="357663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3">
            <a:extLst>
              <a:ext uri="{FF2B5EF4-FFF2-40B4-BE49-F238E27FC236}">
                <a16:creationId xmlns:a16="http://schemas.microsoft.com/office/drawing/2014/main" id="{03DDDA10-A6FB-47C3-AEB9-5E87FC22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2914650"/>
            <a:ext cx="46180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B2C161C6-F825-CA34-2182-BA51A906F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>
            <a:extLst>
              <a:ext uri="{FF2B5EF4-FFF2-40B4-BE49-F238E27FC236}">
                <a16:creationId xmlns:a16="http://schemas.microsoft.com/office/drawing/2014/main" id="{D2C70CEA-6E58-4C1C-88E7-8D95E7FB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Cigarete, alhohol i opojna sredstva</a:t>
            </a:r>
          </a:p>
        </p:txBody>
      </p:sp>
      <p:sp>
        <p:nvSpPr>
          <p:cNvPr id="158723" name="Slide Number Placeholder 2">
            <a:extLst>
              <a:ext uri="{FF2B5EF4-FFF2-40B4-BE49-F238E27FC236}">
                <a16:creationId xmlns:a16="http://schemas.microsoft.com/office/drawing/2014/main" id="{B7EFBD4D-6CC2-4826-8C66-27F7B241D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0B81A-0FC9-43E2-942F-BE3E4FA9CCCE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E53CF9-88CD-44DC-87D0-6B13DB2C1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113" y="1484313"/>
            <a:ext cx="5184775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/>
              <a:t>Cigarete: jednom kad počneš teško je prestati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pušenje je povezano s 40 posto svih zloćudnih bolesti poput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raka pluća</a:t>
            </a:r>
            <a:endParaRPr lang="hr-HR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/>
              <a:t>Odupri se uzimanju droga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ne postoje bezopasne droge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/>
              <a:t>Opasnosti alkohola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razorno djelovanje na zdravlje i okolinu</a:t>
            </a:r>
          </a:p>
        </p:txBody>
      </p:sp>
      <p:pic>
        <p:nvPicPr>
          <p:cNvPr id="158725" name="Picture 5">
            <a:extLst>
              <a:ext uri="{FF2B5EF4-FFF2-40B4-BE49-F238E27FC236}">
                <a16:creationId xmlns:a16="http://schemas.microsoft.com/office/drawing/2014/main" id="{3DAF92DF-2B48-4004-8F7E-6BEE3CCB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12875"/>
            <a:ext cx="1247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6" name="Picture 6">
            <a:extLst>
              <a:ext uri="{FF2B5EF4-FFF2-40B4-BE49-F238E27FC236}">
                <a16:creationId xmlns:a16="http://schemas.microsoft.com/office/drawing/2014/main" id="{4CACF808-6756-434C-91D4-DE3DE187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49725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7" name="Picture 7">
            <a:extLst>
              <a:ext uri="{FF2B5EF4-FFF2-40B4-BE49-F238E27FC236}">
                <a16:creationId xmlns:a16="http://schemas.microsoft.com/office/drawing/2014/main" id="{5472CA50-3D2E-4B02-B514-E387D61A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08275"/>
            <a:ext cx="12858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8" name="Picture 8">
            <a:extLst>
              <a:ext uri="{FF2B5EF4-FFF2-40B4-BE49-F238E27FC236}">
                <a16:creationId xmlns:a16="http://schemas.microsoft.com/office/drawing/2014/main" id="{3A3BCC48-CA25-41D9-9C30-4625FF993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>
            <a:extLst>
              <a:ext uri="{FF2B5EF4-FFF2-40B4-BE49-F238E27FC236}">
                <a16:creationId xmlns:a16="http://schemas.microsoft.com/office/drawing/2014/main" id="{1BCA6C27-0C56-4663-9807-660F971E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Primjeri iz stvarnog života</a:t>
            </a:r>
          </a:p>
        </p:txBody>
      </p:sp>
      <p:pic>
        <p:nvPicPr>
          <p:cNvPr id="159747" name="Content Placeholder 6">
            <a:extLst>
              <a:ext uri="{FF2B5EF4-FFF2-40B4-BE49-F238E27FC236}">
                <a16:creationId xmlns:a16="http://schemas.microsoft.com/office/drawing/2014/main" id="{B0B7098F-DEDC-4196-AFE0-DFF03AE897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12875"/>
            <a:ext cx="3886200" cy="3048000"/>
          </a:xfrm>
        </p:spPr>
      </p:pic>
      <p:sp>
        <p:nvSpPr>
          <p:cNvPr id="159748" name="Content Placeholder 5">
            <a:extLst>
              <a:ext uri="{FF2B5EF4-FFF2-40B4-BE49-F238E27FC236}">
                <a16:creationId xmlns:a16="http://schemas.microsoft.com/office/drawing/2014/main" id="{FF7334DA-C5CE-4216-898F-32528F687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88" y="1557338"/>
            <a:ext cx="4038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1400" b="1"/>
              <a:t>       </a:t>
            </a:r>
            <a:r>
              <a:rPr lang="vi-VN" altLang="sr-Latn-RS" sz="1400" b="1"/>
              <a:t>Josipov dnevni jelovnik</a:t>
            </a:r>
            <a:endParaRPr lang="hr-HR" altLang="sr-Latn-RS" sz="1400" b="1"/>
          </a:p>
          <a:p>
            <a:pPr eaLnBrk="1" hangingPunct="1">
              <a:buFont typeface="Arial" panose="020B0604020202020204" pitchFamily="34" charset="0"/>
              <a:buNone/>
            </a:pPr>
            <a:endParaRPr lang="vi-VN" altLang="sr-Latn-RS" sz="1400" b="1"/>
          </a:p>
          <a:p>
            <a:pPr eaLnBrk="1" hangingPunct="1"/>
            <a:r>
              <a:rPr lang="vi-VN" altLang="sr-Latn-RS" sz="1400"/>
              <a:t>6.30 </a:t>
            </a:r>
            <a:r>
              <a:rPr lang="vi-VN" altLang="sr-Latn-RS" sz="1400" u="sng"/>
              <a:t>doručak</a:t>
            </a:r>
            <a:r>
              <a:rPr lang="vi-VN" altLang="sr-Latn-RS" sz="1400"/>
              <a:t> – zobene pahuljice s 2,5 dcl mlijeka</a:t>
            </a:r>
          </a:p>
          <a:p>
            <a:pPr eaLnBrk="1" hangingPunct="1"/>
            <a:r>
              <a:rPr lang="vi-VN" altLang="sr-Latn-RS" sz="1400"/>
              <a:t>10.00 </a:t>
            </a:r>
            <a:r>
              <a:rPr lang="vi-VN" altLang="sr-Latn-RS" sz="1400" u="sng"/>
              <a:t>međuobrok</a:t>
            </a:r>
            <a:r>
              <a:rPr lang="vi-VN" altLang="sr-Latn-RS" sz="1400"/>
              <a:t> – 2 kriške kruha s mliječnim namazom + „muesli“ (mješavina žitarica i voća: integralne zobene pahuljice, integralne ječmene pahuljice, integralne pšenične pahuljice, integralne ražene pahuljice, grožđice, lješnjaci, laneno sjeme…) sa šalicom probiotičkog jogurta</a:t>
            </a:r>
          </a:p>
          <a:p>
            <a:pPr eaLnBrk="1" hangingPunct="1"/>
            <a:r>
              <a:rPr lang="vi-VN" altLang="sr-Latn-RS" sz="1400"/>
              <a:t>13.00 </a:t>
            </a:r>
            <a:r>
              <a:rPr lang="vi-VN" altLang="sr-Latn-RS" sz="1400" u="sng"/>
              <a:t>ručak</a:t>
            </a:r>
            <a:r>
              <a:rPr lang="vi-VN" altLang="sr-Latn-RS" sz="1400"/>
              <a:t> – krem juha od gljiva, tjestenina s tunom i zdjelica salate od kupusa</a:t>
            </a:r>
          </a:p>
          <a:p>
            <a:pPr eaLnBrk="1" hangingPunct="1"/>
            <a:r>
              <a:rPr lang="vi-VN" altLang="sr-Latn-RS" sz="1400"/>
              <a:t>14.00 </a:t>
            </a:r>
            <a:r>
              <a:rPr lang="vi-VN" altLang="sr-Latn-RS" sz="1400" u="sng"/>
              <a:t>međuobrok</a:t>
            </a:r>
            <a:r>
              <a:rPr lang="vi-VN" altLang="sr-Latn-RS" sz="1400"/>
              <a:t> – energetska pločica i jedna banana</a:t>
            </a:r>
          </a:p>
          <a:p>
            <a:pPr eaLnBrk="1" hangingPunct="1"/>
            <a:r>
              <a:rPr lang="vi-VN" altLang="sr-Latn-RS" sz="1400"/>
              <a:t>20.00 </a:t>
            </a:r>
            <a:r>
              <a:rPr lang="vi-VN" altLang="sr-Latn-RS" sz="1400" u="sng"/>
              <a:t>večera</a:t>
            </a:r>
            <a:r>
              <a:rPr lang="vi-VN" altLang="sr-Latn-RS" sz="1400"/>
              <a:t> – sendvič s mliječnim namazom, šunkom i sirom, kakao, zdjelica pudinga od čokolade</a:t>
            </a:r>
          </a:p>
          <a:p>
            <a:pPr eaLnBrk="1" hangingPunct="1"/>
            <a:endParaRPr lang="hr-HR" altLang="sr-Latn-RS" sz="1400"/>
          </a:p>
        </p:txBody>
      </p:sp>
      <p:sp>
        <p:nvSpPr>
          <p:cNvPr id="159749" name="TextBox 7">
            <a:extLst>
              <a:ext uri="{FF2B5EF4-FFF2-40B4-BE49-F238E27FC236}">
                <a16:creationId xmlns:a16="http://schemas.microsoft.com/office/drawing/2014/main" id="{44184096-0275-49AA-B11F-C64EE38C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21163"/>
            <a:ext cx="3887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sr-Latn-RS" sz="1400" b="1">
                <a:solidFill>
                  <a:schemeClr val="tx1"/>
                </a:solidFill>
              </a:rPr>
              <a:t>Josip Živković</a:t>
            </a:r>
            <a:endParaRPr lang="hr-HR" altLang="sr-Latn-RS" sz="1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sr-Latn-RS" sz="1400">
                <a:solidFill>
                  <a:schemeClr val="tx1"/>
                </a:solidFill>
              </a:rPr>
              <a:t>Svaki dan, osim nedjeljom, prije ili poslije škole dva sata trenira plivanje. Utorkom i četvrtkom ima dodatne treninge na suhom (trčanje, skokovi, vježbe za trbušne i leđne mišiće, sklekovi…). Od izvanškolskih aktivnosti pohađa engleski jezik dva puta tjedno.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59750" name="Picture 8">
            <a:extLst>
              <a:ext uri="{FF2B5EF4-FFF2-40B4-BE49-F238E27FC236}">
                <a16:creationId xmlns:a16="http://schemas.microsoft.com/office/drawing/2014/main" id="{ABA8E8DF-2A3D-42A0-9F77-8C7445F4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>
            <a:extLst>
              <a:ext uri="{FF2B5EF4-FFF2-40B4-BE49-F238E27FC236}">
                <a16:creationId xmlns:a16="http://schemas.microsoft.com/office/drawing/2014/main" id="{B52270EA-8634-401C-855C-BD8E98CC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Primjeri iz stvarnog života</a:t>
            </a:r>
          </a:p>
        </p:txBody>
      </p:sp>
      <p:sp>
        <p:nvSpPr>
          <p:cNvPr id="160771" name="Content Placeholder 2">
            <a:extLst>
              <a:ext uri="{FF2B5EF4-FFF2-40B4-BE49-F238E27FC236}">
                <a16:creationId xmlns:a16="http://schemas.microsoft.com/office/drawing/2014/main" id="{A0E98455-7432-4D98-B516-6F42482F8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463" y="4076700"/>
            <a:ext cx="3887787" cy="19446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1600" b="1">
                <a:solidFill>
                  <a:schemeClr val="tx1"/>
                </a:solidFill>
              </a:rPr>
              <a:t>Tea Cvetan </a:t>
            </a:r>
            <a:endParaRPr lang="hr-HR" altLang="sr-Latn-RS" sz="160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1600">
                <a:solidFill>
                  <a:schemeClr val="tx1"/>
                </a:solidFill>
              </a:rPr>
              <a:t>	Svaki radni dan u poslijepodnevnim satima Tea trenira ples (suvremeni, standardni ili latino-američki) 3 sata, a vikendom ima nastupe ili dodatne treninge. </a:t>
            </a:r>
          </a:p>
          <a:p>
            <a:pPr eaLnBrk="1" hangingPunct="1"/>
            <a:endParaRPr lang="hr-HR" altLang="sr-Latn-RS"/>
          </a:p>
        </p:txBody>
      </p:sp>
      <p:sp>
        <p:nvSpPr>
          <p:cNvPr id="160772" name="Slide Number Placeholder 4">
            <a:extLst>
              <a:ext uri="{FF2B5EF4-FFF2-40B4-BE49-F238E27FC236}">
                <a16:creationId xmlns:a16="http://schemas.microsoft.com/office/drawing/2014/main" id="{1C2DB44B-6E74-470F-A560-7D20BED6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9277B7-6AA4-415B-9F26-76D1565A3AE5}" type="slidenum">
              <a:rPr lang="hr-HR" altLang="sr-Latn-RS" sz="1800" smtClean="0">
                <a:solidFill>
                  <a:schemeClr val="tx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hr-HR" altLang="sr-Latn-R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134188-59B1-41D4-9917-64C637FB49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404664"/>
            <a:ext cx="2443772" cy="348481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0774" name="TextBox 6">
            <a:extLst>
              <a:ext uri="{FF2B5EF4-FFF2-40B4-BE49-F238E27FC236}">
                <a16:creationId xmlns:a16="http://schemas.microsoft.com/office/drawing/2014/main" id="{052F5CFF-A17A-44D2-8ED4-269964C6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8054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0775" name="Rectangle 7">
            <a:extLst>
              <a:ext uri="{FF2B5EF4-FFF2-40B4-BE49-F238E27FC236}">
                <a16:creationId xmlns:a16="http://schemas.microsoft.com/office/drawing/2014/main" id="{7BD4A2E8-F699-4FED-B2B3-416860DA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68413"/>
            <a:ext cx="3671888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400" b="1">
                <a:solidFill>
                  <a:srgbClr val="A6A6A6"/>
                </a:solidFill>
              </a:rPr>
              <a:t> Tein</a:t>
            </a:r>
            <a:r>
              <a:rPr lang="vi-VN" altLang="en-US" sz="1400" b="1">
                <a:solidFill>
                  <a:srgbClr val="A6A6A6"/>
                </a:solidFill>
              </a:rPr>
              <a:t> dnevni jelovnik</a:t>
            </a:r>
            <a:endParaRPr lang="hr-HR" altLang="en-US" sz="1400" b="1">
              <a:solidFill>
                <a:srgbClr val="A6A6A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 b="1">
              <a:solidFill>
                <a:srgbClr val="A6A6A6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r-HR" altLang="en-US" sz="1400">
                <a:solidFill>
                  <a:srgbClr val="A6A6A6"/>
                </a:solidFill>
              </a:rPr>
              <a:t> 7: 15 </a:t>
            </a:r>
            <a:r>
              <a:rPr lang="hr-HR" altLang="en-US" sz="1400" u="sng">
                <a:solidFill>
                  <a:srgbClr val="A6A6A6"/>
                </a:solidFill>
              </a:rPr>
              <a:t>zajutrak</a:t>
            </a:r>
            <a:r>
              <a:rPr lang="hr-HR" altLang="en-US" sz="1400">
                <a:solidFill>
                  <a:srgbClr val="A6A6A6"/>
                </a:solidFill>
              </a:rPr>
              <a:t> - šalica mlijeka </a:t>
            </a:r>
          </a:p>
          <a:p>
            <a:pPr eaLnBrk="1" hangingPunct="1">
              <a:spcBef>
                <a:spcPct val="0"/>
              </a:spcBef>
            </a:pPr>
            <a:r>
              <a:rPr lang="hr-HR" altLang="en-US" sz="1400">
                <a:solidFill>
                  <a:srgbClr val="A6A6A6"/>
                </a:solidFill>
              </a:rPr>
              <a:t> 9:50 </a:t>
            </a:r>
            <a:r>
              <a:rPr lang="hr-HR" altLang="en-US" sz="1400" u="sng">
                <a:solidFill>
                  <a:srgbClr val="A6A6A6"/>
                </a:solidFill>
              </a:rPr>
              <a:t>međuobrok</a:t>
            </a:r>
            <a:r>
              <a:rPr lang="hr-HR" altLang="en-US" sz="1400">
                <a:solidFill>
                  <a:srgbClr val="A6A6A6"/>
                </a:solidFill>
              </a:rPr>
              <a:t>- Šalica jogurta s probioticima,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400">
                <a:solidFill>
                  <a:srgbClr val="A6A6A6"/>
                </a:solidFill>
              </a:rPr>
              <a:t>Graham pecivo, žličica maslaca i tvrdi sir, Jabuka</a:t>
            </a:r>
          </a:p>
          <a:p>
            <a:pPr eaLnBrk="1" hangingPunct="1">
              <a:spcBef>
                <a:spcPct val="0"/>
              </a:spcBef>
            </a:pPr>
            <a:r>
              <a:rPr lang="hr-HR" altLang="en-US" sz="1400">
                <a:solidFill>
                  <a:srgbClr val="A6A6A6"/>
                </a:solidFill>
              </a:rPr>
              <a:t> 12:30 </a:t>
            </a:r>
            <a:r>
              <a:rPr lang="hr-HR" altLang="en-US" sz="1400" u="sng">
                <a:solidFill>
                  <a:srgbClr val="A6A6A6"/>
                </a:solidFill>
              </a:rPr>
              <a:t>ručak - </a:t>
            </a:r>
            <a:r>
              <a:rPr lang="hr-HR" altLang="en-US" sz="1400">
                <a:solidFill>
                  <a:srgbClr val="A6A6A6"/>
                </a:solidFill>
              </a:rPr>
              <a:t>Tanjur pileće juhe s tjesteninom, Pečena piletina i miješano pareno povrće s maslinovim uljem, Zdjelica zelene salate, Kriška integralnog kruha sa sjemenkama</a:t>
            </a:r>
          </a:p>
          <a:p>
            <a:pPr eaLnBrk="1" hangingPunct="1">
              <a:spcBef>
                <a:spcPct val="0"/>
              </a:spcBef>
            </a:pPr>
            <a:r>
              <a:rPr lang="hr-HR" altLang="en-US" sz="1400">
                <a:solidFill>
                  <a:srgbClr val="A6A6A6"/>
                </a:solidFill>
              </a:rPr>
              <a:t> 15:00 </a:t>
            </a:r>
            <a:r>
              <a:rPr lang="hr-HR" altLang="en-US" sz="1400" u="sng">
                <a:solidFill>
                  <a:srgbClr val="A6A6A6"/>
                </a:solidFill>
              </a:rPr>
              <a:t>međuobrok -</a:t>
            </a:r>
            <a:r>
              <a:rPr lang="hr-HR" altLang="en-US" sz="1400">
                <a:solidFill>
                  <a:srgbClr val="A6A6A6"/>
                </a:solidFill>
              </a:rPr>
              <a:t> Mliječni sladoled</a:t>
            </a:r>
          </a:p>
          <a:p>
            <a:pPr eaLnBrk="1" hangingPunct="1">
              <a:spcBef>
                <a:spcPct val="0"/>
              </a:spcBef>
            </a:pPr>
            <a:r>
              <a:rPr lang="hr-HR" altLang="en-US" sz="1400">
                <a:solidFill>
                  <a:srgbClr val="A6A6A6"/>
                </a:solidFill>
              </a:rPr>
              <a:t> 20:00 </a:t>
            </a:r>
            <a:r>
              <a:rPr lang="hr-HR" altLang="en-US" sz="1400" u="sng">
                <a:solidFill>
                  <a:srgbClr val="A6A6A6"/>
                </a:solidFill>
              </a:rPr>
              <a:t>večera - </a:t>
            </a:r>
            <a:r>
              <a:rPr lang="hr-HR" altLang="en-US" sz="1400">
                <a:solidFill>
                  <a:srgbClr val="A6A6A6"/>
                </a:solidFill>
              </a:rPr>
              <a:t>Sendvič od integralnog peciva sa sirnim namazom, purećom šunkom i svježom paprikom, Čaša prirodnog voćnog soka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C7395-1B06-4285-B5D5-2FBD641A7C79}"/>
              </a:ext>
            </a:extLst>
          </p:cNvPr>
          <p:cNvSpPr txBox="1"/>
          <p:nvPr/>
        </p:nvSpPr>
        <p:spPr>
          <a:xfrm>
            <a:off x="611188" y="5445125"/>
            <a:ext cx="33131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solidFill>
                  <a:schemeClr val="bg1">
                    <a:lumMod val="65000"/>
                  </a:schemeClr>
                </a:solidFill>
              </a:rPr>
              <a:t>Tea tijekom treninga pije vodu, a nikad ne pije gazirana bezalkoholna pića</a:t>
            </a:r>
          </a:p>
        </p:txBody>
      </p:sp>
      <p:pic>
        <p:nvPicPr>
          <p:cNvPr id="160777" name="Picture 8">
            <a:extLst>
              <a:ext uri="{FF2B5EF4-FFF2-40B4-BE49-F238E27FC236}">
                <a16:creationId xmlns:a16="http://schemas.microsoft.com/office/drawing/2014/main" id="{59E83F56-D540-4FEF-9EF5-C1D049AD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E8A98DA4-244D-49AA-9A9C-D2A452B7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Postizanje ravnoteže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36E650A-F9D0-40E1-91F6-A0D641BA6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534275" cy="426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Osvijestiti: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dirty="0"/>
              <a:t>	</a:t>
            </a:r>
            <a:r>
              <a:rPr lang="hr-HR" b="1" dirty="0"/>
              <a:t> što, kada, kako i zašto jesti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/>
              <a:t>Ne izbacivati namirnice i skupine namirnica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/>
              <a:t>Ne preskakati obroke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/>
              <a:t>Izabrati način prehrane u skladu s osobnim preferencijama</a:t>
            </a:r>
          </a:p>
        </p:txBody>
      </p:sp>
      <p:pic>
        <p:nvPicPr>
          <p:cNvPr id="1027" name="Picture 3" descr="C:\Users\Darija\AppData\Local\Microsoft\Windows\Temporary Internet Files\Content.IE5\9W9JN2MD\MP900442756[1].jpg">
            <a:extLst>
              <a:ext uri="{FF2B5EF4-FFF2-40B4-BE49-F238E27FC236}">
                <a16:creationId xmlns:a16="http://schemas.microsoft.com/office/drawing/2014/main" id="{E7F5C495-4C96-4367-836F-D601A503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93096"/>
            <a:ext cx="2587752" cy="172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1797" name="Picture 8">
            <a:extLst>
              <a:ext uri="{FF2B5EF4-FFF2-40B4-BE49-F238E27FC236}">
                <a16:creationId xmlns:a16="http://schemas.microsoft.com/office/drawing/2014/main" id="{9C3BF4E1-687C-416B-BE29-F8A729B46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2">
            <a:extLst>
              <a:ext uri="{FF2B5EF4-FFF2-40B4-BE49-F238E27FC236}">
                <a16:creationId xmlns:a16="http://schemas.microsoft.com/office/drawing/2014/main" id="{81E0CB27-A9BE-439B-96B5-3E8C36FFB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altLang="en-US"/>
              <a:t>TJELESNA AKTIVNOST </a:t>
            </a:r>
            <a:endParaRPr lang="en-US" alt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ACF5144-F881-4C5C-98CC-FEC28A9FD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2820" name="Slide Number Placeholder 1">
            <a:extLst>
              <a:ext uri="{FF2B5EF4-FFF2-40B4-BE49-F238E27FC236}">
                <a16:creationId xmlns:a16="http://schemas.microsoft.com/office/drawing/2014/main" id="{53E1689E-975F-464B-8C83-220BD4D0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FCC5D8-C8BF-477E-9F4F-F1C27EF205A4}" type="slidenum">
              <a:rPr lang="hr-HR" altLang="sr-Latn-RS" sz="1800" smtClean="0">
                <a:solidFill>
                  <a:schemeClr val="tx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hr-HR" altLang="sr-Latn-R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62821" name="Picture 8">
            <a:extLst>
              <a:ext uri="{FF2B5EF4-FFF2-40B4-BE49-F238E27FC236}">
                <a16:creationId xmlns:a16="http://schemas.microsoft.com/office/drawing/2014/main" id="{40791DAC-3982-4568-BA0D-C0C59D3A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01059DC4-FD73-4A65-A32E-D041426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hr-HR" altLang="sr-Latn-RS" b="1" i="1"/>
              <a:t>Zašto je važno biti tjelesno aktivan</a:t>
            </a:r>
            <a:endParaRPr lang="hr-HR" altLang="sr-Latn-RS" sz="28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48440D6-A4E6-4C87-B388-6422560F7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4640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hr-HR" sz="2800" dirty="0"/>
              <a:t>Primarne biološke potrebe </a:t>
            </a:r>
            <a:br>
              <a:rPr lang="hr-HR" sz="2400" dirty="0"/>
            </a:br>
            <a:r>
              <a:rPr lang="hr-HR" sz="2800" dirty="0"/>
              <a:t>(neophodne za život)</a:t>
            </a:r>
          </a:p>
          <a:p>
            <a:pPr eaLnBrk="1" hangingPunct="1">
              <a:defRPr/>
            </a:pPr>
            <a:r>
              <a:rPr lang="hr-HR" sz="2800" dirty="0"/>
              <a:t>Hrana</a:t>
            </a:r>
          </a:p>
          <a:p>
            <a:pPr eaLnBrk="1" hangingPunct="1">
              <a:defRPr/>
            </a:pPr>
            <a:r>
              <a:rPr lang="hr-HR" sz="2800" dirty="0"/>
              <a:t>Piće (voda)</a:t>
            </a:r>
          </a:p>
          <a:p>
            <a:pPr eaLnBrk="1" hangingPunct="1">
              <a:defRPr/>
            </a:pPr>
            <a:r>
              <a:rPr lang="hr-HR" sz="2800" dirty="0"/>
              <a:t>Disanje (kisik)</a:t>
            </a:r>
          </a:p>
          <a:p>
            <a:pPr eaLnBrk="1" hangingPunct="1">
              <a:defRPr/>
            </a:pPr>
            <a:r>
              <a:rPr lang="hr-HR" sz="2800" dirty="0"/>
              <a:t>San</a:t>
            </a:r>
          </a:p>
          <a:p>
            <a:pPr eaLnBrk="1" hangingPunct="1">
              <a:defRPr/>
            </a:pPr>
            <a:r>
              <a:rPr lang="hr-HR" sz="2800" dirty="0"/>
              <a:t>Reprodukcija</a:t>
            </a:r>
          </a:p>
          <a:p>
            <a:pPr eaLnBrk="1" hangingPunct="1">
              <a:defRPr/>
            </a:pPr>
            <a:r>
              <a:rPr lang="hr-HR" sz="2800" dirty="0"/>
              <a:t>Temperatura (toplina)</a:t>
            </a:r>
          </a:p>
          <a:p>
            <a:pPr eaLnBrk="1" hangingPunct="1">
              <a:defRPr/>
            </a:pPr>
            <a:r>
              <a:rPr lang="hr-HR" sz="3600" b="1" dirty="0">
                <a:solidFill>
                  <a:srgbClr val="FF0000"/>
                </a:solidFill>
              </a:rPr>
              <a:t>Kretanje</a:t>
            </a:r>
          </a:p>
          <a:p>
            <a:pPr eaLnBrk="1" hangingPunct="1">
              <a:defRPr/>
            </a:pPr>
            <a:endParaRPr lang="hr-HR" sz="2800" dirty="0"/>
          </a:p>
        </p:txBody>
      </p:sp>
      <p:pic>
        <p:nvPicPr>
          <p:cNvPr id="163844" name="Picture 4">
            <a:extLst>
              <a:ext uri="{FF2B5EF4-FFF2-40B4-BE49-F238E27FC236}">
                <a16:creationId xmlns:a16="http://schemas.microsoft.com/office/drawing/2014/main" id="{DBF6A62C-BF6E-4D64-978E-AB9DE81B1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60575"/>
            <a:ext cx="22050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Picture 8">
            <a:extLst>
              <a:ext uri="{FF2B5EF4-FFF2-40B4-BE49-F238E27FC236}">
                <a16:creationId xmlns:a16="http://schemas.microsoft.com/office/drawing/2014/main" id="{7CBAB1DD-3105-4CA3-9D75-8B487DA58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EED92CA0-E387-4CD5-978E-4CEA9F56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b="1" i="1"/>
              <a:t>Tjelesna aktivnost utječe na:</a:t>
            </a:r>
            <a:endParaRPr lang="hr-HR" altLang="sr-Latn-RS"/>
          </a:p>
        </p:txBody>
      </p:sp>
      <p:sp>
        <p:nvSpPr>
          <p:cNvPr id="164867" name="Slide Number Placeholder 2">
            <a:extLst>
              <a:ext uri="{FF2B5EF4-FFF2-40B4-BE49-F238E27FC236}">
                <a16:creationId xmlns:a16="http://schemas.microsoft.com/office/drawing/2014/main" id="{B147334F-F872-4919-BFF8-FA262F3E3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E9F8A0-2837-4D87-91EF-EC02B5327B1F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86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027C371-6496-495E-9563-E783A02AD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Jačanje sustava za kretanje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Zdravlje srčano-žilnog i dišnog sustava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Jačanje imuniteta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Prevenciju pretilosti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/>
              <a:t>Dobro raspoloženje</a:t>
            </a:r>
          </a:p>
        </p:txBody>
      </p:sp>
      <p:pic>
        <p:nvPicPr>
          <p:cNvPr id="164869" name="Picture 4">
            <a:extLst>
              <a:ext uri="{FF2B5EF4-FFF2-40B4-BE49-F238E27FC236}">
                <a16:creationId xmlns:a16="http://schemas.microsoft.com/office/drawing/2014/main" id="{8BCDE62F-A410-49D3-8325-6304D0FD7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27495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icture 8">
            <a:extLst>
              <a:ext uri="{FF2B5EF4-FFF2-40B4-BE49-F238E27FC236}">
                <a16:creationId xmlns:a16="http://schemas.microsoft.com/office/drawing/2014/main" id="{55BE2134-897F-42FF-8A47-D43A87244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485F384D-B85B-4E04-93A7-89FC35B6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b="1"/>
              <a:t>Redovito vježbati na nastavi TZK </a:t>
            </a:r>
            <a:br>
              <a:rPr lang="hr-HR" altLang="sr-Latn-RS" b="1"/>
            </a:br>
            <a:endParaRPr lang="hr-HR" altLang="sr-Latn-RS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9336F282-F6C8-4D45-8409-FBAEBB2BF76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800" b="1"/>
              <a:t>		</a:t>
            </a:r>
            <a:r>
              <a:rPr lang="hr-HR" altLang="sr-Latn-RS" sz="2800"/>
              <a:t>(2 x 45 min tjedno)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2800" b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hr-HR" altLang="sr-Latn-RS" sz="3600" b="1"/>
          </a:p>
        </p:txBody>
      </p:sp>
      <p:pic>
        <p:nvPicPr>
          <p:cNvPr id="165892" name="Picture 9" descr="aerobik">
            <a:extLst>
              <a:ext uri="{FF2B5EF4-FFF2-40B4-BE49-F238E27FC236}">
                <a16:creationId xmlns:a16="http://schemas.microsoft.com/office/drawing/2014/main" id="{900588D1-C1B9-461D-928B-7A91EC8372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924175"/>
            <a:ext cx="3849688" cy="2879725"/>
          </a:xfrm>
        </p:spPr>
      </p:pic>
      <p:pic>
        <p:nvPicPr>
          <p:cNvPr id="165893" name="Picture 8">
            <a:extLst>
              <a:ext uri="{FF2B5EF4-FFF2-40B4-BE49-F238E27FC236}">
                <a16:creationId xmlns:a16="http://schemas.microsoft.com/office/drawing/2014/main" id="{FFEFAF56-FD3E-4ACC-BFF0-6E1B7885F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0318DF88-D604-4C3C-85DB-670169B1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sz="3200" b="1"/>
              <a:t>Uključiti se u izvannastavne sportske  aktivnosti u školi </a:t>
            </a:r>
            <a:br>
              <a:rPr lang="hr-HR" altLang="sr-Latn-RS" sz="3200" b="1"/>
            </a:br>
            <a:endParaRPr lang="hr-HR" altLang="sr-Latn-RS" sz="3200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C8E4C389-B44C-4ECE-BF92-DC182D8AA5A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71588"/>
            <a:ext cx="8229600" cy="7000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 sz="2800" b="1"/>
              <a:t>    </a:t>
            </a:r>
            <a:r>
              <a:rPr lang="hr-HR" altLang="sr-Latn-RS" sz="2800"/>
              <a:t>(2 x 45 minuta tjedno)</a:t>
            </a:r>
            <a:endParaRPr lang="hr-HR" altLang="sr-Latn-RS" sz="2800" b="1"/>
          </a:p>
        </p:txBody>
      </p:sp>
      <p:pic>
        <p:nvPicPr>
          <p:cNvPr id="166916" name="Picture 8" descr="badminton djeca">
            <a:extLst>
              <a:ext uri="{FF2B5EF4-FFF2-40B4-BE49-F238E27FC236}">
                <a16:creationId xmlns:a16="http://schemas.microsoft.com/office/drawing/2014/main" id="{79FCAAF3-53FA-441D-A399-BAF4BB976B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4154488"/>
            <a:ext cx="2232025" cy="1943100"/>
          </a:xfrm>
        </p:spPr>
      </p:pic>
      <p:pic>
        <p:nvPicPr>
          <p:cNvPr id="166917" name="Picture 11" descr="male balerine">
            <a:extLst>
              <a:ext uri="{FF2B5EF4-FFF2-40B4-BE49-F238E27FC236}">
                <a16:creationId xmlns:a16="http://schemas.microsoft.com/office/drawing/2014/main" id="{FD0D3964-C2D9-4D0B-8AD2-F913E2D0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20" y="1950343"/>
            <a:ext cx="2374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12" descr="atletika">
            <a:extLst>
              <a:ext uri="{FF2B5EF4-FFF2-40B4-BE49-F238E27FC236}">
                <a16:creationId xmlns:a16="http://schemas.microsoft.com/office/drawing/2014/main" id="{ED03D837-B1DB-4348-A0C6-34DF6549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4154488"/>
            <a:ext cx="2232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0" name="Picture 2">
            <a:extLst>
              <a:ext uri="{FF2B5EF4-FFF2-40B4-BE49-F238E27FC236}">
                <a16:creationId xmlns:a16="http://schemas.microsoft.com/office/drawing/2014/main" id="{AACFD14A-E168-47A6-A6F3-5D903DEA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7638"/>
            <a:ext cx="1771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1" name="Picture 8">
            <a:extLst>
              <a:ext uri="{FF2B5EF4-FFF2-40B4-BE49-F238E27FC236}">
                <a16:creationId xmlns:a16="http://schemas.microsoft.com/office/drawing/2014/main" id="{B71E1B7C-DD9D-4437-A79B-D108B1A2A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66AC0228-98FB-4C55-9060-B03E84B3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ctr" eaLnBrk="1" hangingPunct="1"/>
            <a:r>
              <a:rPr lang="hr-HR" altLang="sr-Latn-RS" sz="3200" b="1"/>
              <a:t>Uključiti se u izvanškolske sportske aktivnosti u mjestu stanovanja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DF5DAF0E-5224-4AE6-8AE6-4E08169AB8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8229600" cy="2376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800"/>
              <a:t> 	(2-3 x 60 minuta tjedno)</a:t>
            </a:r>
          </a:p>
        </p:txBody>
      </p:sp>
      <p:pic>
        <p:nvPicPr>
          <p:cNvPr id="167940" name="Picture 6" descr="djeca i trener">
            <a:extLst>
              <a:ext uri="{FF2B5EF4-FFF2-40B4-BE49-F238E27FC236}">
                <a16:creationId xmlns:a16="http://schemas.microsoft.com/office/drawing/2014/main" id="{CE5CC766-5F5C-4680-B29A-97BBAA05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30765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Picture 8" descr="kosarka-djeca">
            <a:extLst>
              <a:ext uri="{FF2B5EF4-FFF2-40B4-BE49-F238E27FC236}">
                <a16:creationId xmlns:a16="http://schemas.microsoft.com/office/drawing/2014/main" id="{81FCA6A0-009F-4604-8910-8C87C42481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420938"/>
            <a:ext cx="2520950" cy="2016125"/>
          </a:xfrm>
        </p:spPr>
      </p:pic>
      <p:pic>
        <p:nvPicPr>
          <p:cNvPr id="167942" name="Picture 10" descr="stolni_tenis_1401">
            <a:extLst>
              <a:ext uri="{FF2B5EF4-FFF2-40B4-BE49-F238E27FC236}">
                <a16:creationId xmlns:a16="http://schemas.microsoft.com/office/drawing/2014/main" id="{6750DE5A-AC58-4613-8466-FC646312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23399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9" descr="ginnastika 5">
            <a:extLst>
              <a:ext uri="{FF2B5EF4-FFF2-40B4-BE49-F238E27FC236}">
                <a16:creationId xmlns:a16="http://schemas.microsoft.com/office/drawing/2014/main" id="{6D34FF80-6340-44BE-8EE8-6A975E0B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23749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7" descr="karate">
            <a:extLst>
              <a:ext uri="{FF2B5EF4-FFF2-40B4-BE49-F238E27FC236}">
                <a16:creationId xmlns:a16="http://schemas.microsoft.com/office/drawing/2014/main" id="{BD1A1F0E-2650-4FB1-A781-0B461EFF0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18716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Picture 9" descr="judo">
            <a:extLst>
              <a:ext uri="{FF2B5EF4-FFF2-40B4-BE49-F238E27FC236}">
                <a16:creationId xmlns:a16="http://schemas.microsoft.com/office/drawing/2014/main" id="{C11B8096-9430-432F-946F-34F31C66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652963"/>
            <a:ext cx="27368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6" name="Picture 8">
            <a:extLst>
              <a:ext uri="{FF2B5EF4-FFF2-40B4-BE49-F238E27FC236}">
                <a16:creationId xmlns:a16="http://schemas.microsoft.com/office/drawing/2014/main" id="{CEC5D3F2-B434-4195-BB7D-676D61942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CEE35629-D1BC-4D0D-B812-F3861D4E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/>
              <a:t>2. Žitarice</a:t>
            </a:r>
            <a:endParaRPr lang="hr-HR" altLang="sr-Latn-RS"/>
          </a:p>
        </p:txBody>
      </p:sp>
      <p:sp>
        <p:nvSpPr>
          <p:cNvPr id="78851" name="Slide Number Placeholder 2">
            <a:extLst>
              <a:ext uri="{FF2B5EF4-FFF2-40B4-BE49-F238E27FC236}">
                <a16:creationId xmlns:a16="http://schemas.microsoft.com/office/drawing/2014/main" id="{A6A55B08-D409-411F-ACB4-05950C5B6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828B9A-9E81-4D07-8598-41FC27732329}" type="slidenum">
              <a:rPr lang="hr-HR" altLang="sr-Latn-RS" sz="18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r-HR" altLang="sr-Latn-RS" sz="180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4214D11-4158-4FE6-BB7F-331004D10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424862" cy="4176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/>
              <a:t>Jedi dovoljno žitarica jer one osiguravaju: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ugljikohidrate koji ti daju energiju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/>
              <a:t> vitamine i minerale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/>
              <a:t> dijetalna vlakna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>
                <a:solidFill>
                  <a:srgbClr val="FFC000"/>
                </a:solidFill>
              </a:rPr>
              <a:t>→ </a:t>
            </a:r>
            <a:r>
              <a:rPr lang="hr-HR" sz="2400" dirty="0"/>
              <a:t>prednost proizvodima od žitarica punog zrna</a:t>
            </a:r>
            <a:endParaRPr lang="hr-HR" sz="2400" dirty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dirty="0"/>
          </a:p>
        </p:txBody>
      </p:sp>
      <p:pic>
        <p:nvPicPr>
          <p:cNvPr id="78853" name="Picture 4">
            <a:extLst>
              <a:ext uri="{FF2B5EF4-FFF2-40B4-BE49-F238E27FC236}">
                <a16:creationId xmlns:a16="http://schemas.microsoft.com/office/drawing/2014/main" id="{16EFA08E-5F2F-42DE-A036-7DA3B4613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06500"/>
            <a:ext cx="26638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B7CD8A88-AD5E-80DF-AA33-63BB6EE37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C9FA4D4B-57E7-4654-84DA-7C8F5216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171450"/>
            <a:ext cx="8229600" cy="1441450"/>
          </a:xfrm>
        </p:spPr>
        <p:txBody>
          <a:bodyPr/>
          <a:lstStyle/>
          <a:p>
            <a:pPr algn="ctr" eaLnBrk="1" hangingPunct="1"/>
            <a:r>
              <a:rPr lang="hr-HR" altLang="sr-Latn-RS" b="1"/>
              <a:t>Rekreativno vježbanje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6CAE5FD-5A77-42DF-AF1B-CB9C80717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b="1" dirty="0"/>
              <a:t>Svakodnevne sportske aktivnosti</a:t>
            </a:r>
          </a:p>
        </p:txBody>
      </p:sp>
      <p:pic>
        <p:nvPicPr>
          <p:cNvPr id="168964" name="Picture 4" descr="bicikl">
            <a:extLst>
              <a:ext uri="{FF2B5EF4-FFF2-40B4-BE49-F238E27FC236}">
                <a16:creationId xmlns:a16="http://schemas.microsoft.com/office/drawing/2014/main" id="{8073DCC5-072E-4DC1-8398-7FD71129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589088"/>
            <a:ext cx="3176587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6" descr="rolanje-zena-dijete">
            <a:extLst>
              <a:ext uri="{FF2B5EF4-FFF2-40B4-BE49-F238E27FC236}">
                <a16:creationId xmlns:a16="http://schemas.microsoft.com/office/drawing/2014/main" id="{DF1672AC-B51E-47C5-A0C0-14B07B27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035425"/>
            <a:ext cx="4000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Picture 7" descr="obitelj skaču">
            <a:extLst>
              <a:ext uri="{FF2B5EF4-FFF2-40B4-BE49-F238E27FC236}">
                <a16:creationId xmlns:a16="http://schemas.microsoft.com/office/drawing/2014/main" id="{C0EA4563-C410-4F69-B56C-0A5654B1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052888"/>
            <a:ext cx="27368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7" name="Picture 5" descr="mx350_20091015100322_hodanje">
            <a:extLst>
              <a:ext uri="{FF2B5EF4-FFF2-40B4-BE49-F238E27FC236}">
                <a16:creationId xmlns:a16="http://schemas.microsoft.com/office/drawing/2014/main" id="{0FD3ED79-C721-4F0C-80E8-358BF186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965200"/>
            <a:ext cx="31178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8" name="Picture 8">
            <a:extLst>
              <a:ext uri="{FF2B5EF4-FFF2-40B4-BE49-F238E27FC236}">
                <a16:creationId xmlns:a16="http://schemas.microsoft.com/office/drawing/2014/main" id="{0E11120D-178E-44B1-9063-082E7EE94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F14A5A8E-C73E-4045-9924-70B10B7C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749300"/>
          </a:xfrm>
        </p:spPr>
        <p:txBody>
          <a:bodyPr/>
          <a:lstStyle/>
          <a:p>
            <a:pPr algn="ctr" eaLnBrk="1" hangingPunct="1"/>
            <a:r>
              <a:rPr lang="hr-HR" altLang="sr-Latn-RS" b="1"/>
              <a:t>Rekreativno vježbanje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44A1C84-CF88-4F57-A84B-DB7CD49F2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b="1" dirty="0"/>
              <a:t>Povremene (sezonske) sportske aktivnosti</a:t>
            </a:r>
          </a:p>
        </p:txBody>
      </p:sp>
      <p:pic>
        <p:nvPicPr>
          <p:cNvPr id="169988" name="Picture 5" descr="skijanj3">
            <a:extLst>
              <a:ext uri="{FF2B5EF4-FFF2-40B4-BE49-F238E27FC236}">
                <a16:creationId xmlns:a16="http://schemas.microsoft.com/office/drawing/2014/main" id="{C547D03C-F435-4084-9420-FD5666B3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31686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7" descr="sanjkanje3">
            <a:extLst>
              <a:ext uri="{FF2B5EF4-FFF2-40B4-BE49-F238E27FC236}">
                <a16:creationId xmlns:a16="http://schemas.microsoft.com/office/drawing/2014/main" id="{552387F2-663D-4192-AAAD-3FC2919E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3176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8" descr="plivanje">
            <a:extLst>
              <a:ext uri="{FF2B5EF4-FFF2-40B4-BE49-F238E27FC236}">
                <a16:creationId xmlns:a16="http://schemas.microsoft.com/office/drawing/2014/main" id="{4119DE96-7765-492C-8525-7114A3EB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815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Picture 9" descr="surfanje 1">
            <a:extLst>
              <a:ext uri="{FF2B5EF4-FFF2-40B4-BE49-F238E27FC236}">
                <a16:creationId xmlns:a16="http://schemas.microsoft.com/office/drawing/2014/main" id="{5BB2FF99-6565-45D1-847F-96695808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3717925"/>
            <a:ext cx="28082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10" descr="surfanje">
            <a:extLst>
              <a:ext uri="{FF2B5EF4-FFF2-40B4-BE49-F238E27FC236}">
                <a16:creationId xmlns:a16="http://schemas.microsoft.com/office/drawing/2014/main" id="{B5EB6807-3652-47E3-91BD-52E73EBC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437063"/>
            <a:ext cx="200818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3" name="Picture 8">
            <a:extLst>
              <a:ext uri="{FF2B5EF4-FFF2-40B4-BE49-F238E27FC236}">
                <a16:creationId xmlns:a16="http://schemas.microsoft.com/office/drawing/2014/main" id="{0E6FF8D1-3EC4-4070-AF01-6C5D26F3A5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aslov 1">
            <a:extLst>
              <a:ext uri="{FF2B5EF4-FFF2-40B4-BE49-F238E27FC236}">
                <a16:creationId xmlns:a16="http://schemas.microsoft.com/office/drawing/2014/main" id="{106A453F-3B3C-4356-9018-7D408A15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b="1"/>
              <a:t>Vodič kroz samostalno vježbanje</a:t>
            </a:r>
          </a:p>
        </p:txBody>
      </p:sp>
      <p:sp>
        <p:nvSpPr>
          <p:cNvPr id="134147" name="Podnaslov 2">
            <a:extLst>
              <a:ext uri="{FF2B5EF4-FFF2-40B4-BE49-F238E27FC236}">
                <a16:creationId xmlns:a16="http://schemas.microsoft.com/office/drawing/2014/main" id="{1E055492-828E-462C-905A-50A9060F9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196975"/>
            <a:ext cx="8424862" cy="43926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altLang="en-US" sz="2400">
                <a:solidFill>
                  <a:srgbClr val="898989"/>
                </a:solidFill>
              </a:rPr>
              <a:t>Prije vježbanja se posavjetuj sa svojim nastavnikom tjelesne i zdravstvene kulture i s liječnikom.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vi-VN" altLang="en-US" sz="2400">
                <a:solidFill>
                  <a:srgbClr val="898989"/>
                </a:solidFill>
              </a:rPr>
              <a:t>U program vježbanja uđi postupno kako ne bi došlo do neželjenih</a:t>
            </a:r>
            <a:r>
              <a:rPr lang="hr-HR" altLang="en-US" sz="2400">
                <a:solidFill>
                  <a:srgbClr val="898989"/>
                </a:solidFill>
              </a:rPr>
              <a:t> posljedica vježbanja.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altLang="en-US" sz="2400">
                <a:solidFill>
                  <a:srgbClr val="898989"/>
                </a:solidFill>
              </a:rPr>
              <a:t>Izaberi odgovarajuću odjeću (lagana pamučna odjeća) i obuću za </a:t>
            </a:r>
            <a:r>
              <a:rPr lang="nn-NO" altLang="en-US" sz="2400">
                <a:solidFill>
                  <a:srgbClr val="898989"/>
                </a:solidFill>
              </a:rPr>
              <a:t>vježbanje (lagane, mekane</a:t>
            </a:r>
            <a:endParaRPr lang="hr-HR" altLang="en-US" sz="2400">
              <a:solidFill>
                <a:srgbClr val="898989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nn-NO" altLang="en-US" sz="2400">
                <a:solidFill>
                  <a:srgbClr val="898989"/>
                </a:solidFill>
              </a:rPr>
              <a:t> i savitljive tenisice).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en-US" sz="2400">
                <a:solidFill>
                  <a:srgbClr val="898989"/>
                </a:solidFill>
              </a:rPr>
              <a:t>Ne zaboravi sa sobom ponijeti</a:t>
            </a:r>
            <a:endParaRPr lang="hr-HR" altLang="en-US" sz="2400">
              <a:solidFill>
                <a:srgbClr val="898989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it-IT" altLang="en-US" sz="2400">
                <a:solidFill>
                  <a:srgbClr val="898989"/>
                </a:solidFill>
              </a:rPr>
              <a:t> tekućinu (vodu, nezaslađene voćne</a:t>
            </a:r>
            <a:r>
              <a:rPr lang="hr-HR" altLang="en-US" sz="2400">
                <a:solidFill>
                  <a:srgbClr val="898989"/>
                </a:solidFill>
              </a:rPr>
              <a:t> sokove).</a:t>
            </a:r>
            <a:endParaRPr lang="it-IT" altLang="en-US" sz="2400">
              <a:solidFill>
                <a:srgbClr val="898989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altLang="en-US" sz="2400">
                <a:solidFill>
                  <a:srgbClr val="898989"/>
                </a:solidFill>
              </a:rPr>
              <a:t>   Po mogućnosti vježbaj u prirodi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hr-HR" altLang="en-US" sz="2400">
                <a:solidFill>
                  <a:srgbClr val="898989"/>
                </a:solidFill>
              </a:rPr>
              <a:t> zbog čistog zraka i mekše podloge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hr-HR" altLang="en-US" sz="2400">
                <a:solidFill>
                  <a:srgbClr val="898989"/>
                </a:solidFill>
              </a:rPr>
              <a:t>za trčanje.</a:t>
            </a:r>
          </a:p>
          <a:p>
            <a:pPr eaLnBrk="1" hangingPunct="1">
              <a:defRPr/>
            </a:pPr>
            <a:endParaRPr lang="hr-HR" altLang="en-US" sz="2400">
              <a:solidFill>
                <a:srgbClr val="898989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hr-HR" altLang="en-US" sz="2400">
              <a:solidFill>
                <a:srgbClr val="898989"/>
              </a:solidFill>
            </a:endParaRPr>
          </a:p>
        </p:txBody>
      </p:sp>
      <p:sp>
        <p:nvSpPr>
          <p:cNvPr id="172036" name="Rezervirano mjesto broja slajda 3">
            <a:extLst>
              <a:ext uri="{FF2B5EF4-FFF2-40B4-BE49-F238E27FC236}">
                <a16:creationId xmlns:a16="http://schemas.microsoft.com/office/drawing/2014/main" id="{B079A8F3-2AE0-4A15-BC8F-2FF21F52B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E876C-8856-417D-B3FF-BB458C4D3547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92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172037" name="Picture 4">
            <a:extLst>
              <a:ext uri="{FF2B5EF4-FFF2-40B4-BE49-F238E27FC236}">
                <a16:creationId xmlns:a16="http://schemas.microsoft.com/office/drawing/2014/main" id="{6EF4B9C1-C92B-4536-8EC6-97C79429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42900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8" name="Picture 2">
            <a:extLst>
              <a:ext uri="{FF2B5EF4-FFF2-40B4-BE49-F238E27FC236}">
                <a16:creationId xmlns:a16="http://schemas.microsoft.com/office/drawing/2014/main" id="{D015373F-D8C0-452F-9394-34CFEE92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2" t="-4878" r="22920"/>
          <a:stretch>
            <a:fillRect/>
          </a:stretch>
        </p:blipFill>
        <p:spPr bwMode="auto">
          <a:xfrm>
            <a:off x="6480175" y="3860800"/>
            <a:ext cx="5048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9" name="Picture 3">
            <a:extLst>
              <a:ext uri="{FF2B5EF4-FFF2-40B4-BE49-F238E27FC236}">
                <a16:creationId xmlns:a16="http://schemas.microsoft.com/office/drawing/2014/main" id="{6037BBB2-1B9C-4512-B858-9631A13A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15421" r="15724" b="21823"/>
          <a:stretch>
            <a:fillRect/>
          </a:stretch>
        </p:blipFill>
        <p:spPr bwMode="auto">
          <a:xfrm rot="-2476877">
            <a:off x="4884738" y="5170488"/>
            <a:ext cx="1533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0" name="Picture 8">
            <a:extLst>
              <a:ext uri="{FF2B5EF4-FFF2-40B4-BE49-F238E27FC236}">
                <a16:creationId xmlns:a16="http://schemas.microsoft.com/office/drawing/2014/main" id="{AB74B1FD-9A9A-4D7E-8723-DC9328607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>
            <a:extLst>
              <a:ext uri="{FF2B5EF4-FFF2-40B4-BE49-F238E27FC236}">
                <a16:creationId xmlns:a16="http://schemas.microsoft.com/office/drawing/2014/main" id="{C6710BF7-66E8-4B12-AC22-43C8DDC3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030" r="15625"/>
          <a:stretch>
            <a:fillRect/>
          </a:stretch>
        </p:blipFill>
        <p:spPr bwMode="auto">
          <a:xfrm>
            <a:off x="6076950" y="3454400"/>
            <a:ext cx="18716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Naslov 1">
            <a:extLst>
              <a:ext uri="{FF2B5EF4-FFF2-40B4-BE49-F238E27FC236}">
                <a16:creationId xmlns:a16="http://schemas.microsoft.com/office/drawing/2014/main" id="{8D9F6942-1C2A-4B71-8F2C-50D7A3CC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b="1"/>
              <a:t>Vodič kroz samostalno vježbanje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4A76C3-CD38-4B74-9C20-32068ACF3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1196975"/>
            <a:ext cx="8713787" cy="47529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hr-HR" sz="2400" dirty="0"/>
              <a:t>Ne vježbaj natašte. Prije aktivnosti jedi laganu hranu bogatu ugljikohidratima i to najmanje jedan sat prije vježbanja.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r-HR" sz="2400" dirty="0"/>
              <a:t>Ako imaš prekomjernu tjelesnu masu izaberi one aktivnosti kojima nećeš dodatno opteretiti zglobove.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nn-NO" sz="2400" dirty="0"/>
              <a:t>Pokušaj biti dosljedan i ostvariti zadani plan treninga</a:t>
            </a:r>
            <a:r>
              <a:rPr lang="hr-HR" sz="2400" dirty="0"/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r-HR" sz="2400" dirty="0"/>
              <a:t>Osluškuj svoje tijelo. Nakon vježbanja se moraš osjećati umorno, ali i ugodno a ne iscrpljeno.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hr-HR" sz="2400" dirty="0"/>
              <a:t>Učinci tjelesne aktivnosti se zbrajaju.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2400" dirty="0"/>
              <a:t> Prije treninga se dobro zagrij,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pl-PL" sz="2400" dirty="0"/>
              <a:t> a u trening obavezno ubaci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hr-HR" sz="2400" dirty="0"/>
              <a:t> i vježbe istezanja.</a:t>
            </a:r>
            <a:endParaRPr lang="pl-PL" sz="24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hr-HR" sz="24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hr-HR" sz="2400" dirty="0"/>
          </a:p>
        </p:txBody>
      </p:sp>
      <p:sp>
        <p:nvSpPr>
          <p:cNvPr id="174085" name="Rezervirano mjesto broja slajda 3">
            <a:extLst>
              <a:ext uri="{FF2B5EF4-FFF2-40B4-BE49-F238E27FC236}">
                <a16:creationId xmlns:a16="http://schemas.microsoft.com/office/drawing/2014/main" id="{80BA867F-518D-499B-BE98-45D7384D0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C31C02-0DD2-404E-9281-2601CD452F25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93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174086" name="Picture 8">
            <a:extLst>
              <a:ext uri="{FF2B5EF4-FFF2-40B4-BE49-F238E27FC236}">
                <a16:creationId xmlns:a16="http://schemas.microsoft.com/office/drawing/2014/main" id="{68F06D38-930A-43E5-88C2-DB78C171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Naslov 1">
            <a:extLst>
              <a:ext uri="{FF2B5EF4-FFF2-40B4-BE49-F238E27FC236}">
                <a16:creationId xmlns:a16="http://schemas.microsoft.com/office/drawing/2014/main" id="{96491206-444F-4EDF-9E8E-BF85778B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50"/>
            <a:ext cx="9036050" cy="747713"/>
          </a:xfrm>
        </p:spPr>
        <p:txBody>
          <a:bodyPr/>
          <a:lstStyle/>
          <a:p>
            <a:pPr algn="ctr" eaLnBrk="1" hangingPunct="1"/>
            <a:r>
              <a:rPr lang="hr-HR" altLang="sr-Latn-RS" sz="3200" b="1"/>
              <a:t>Vježbe za jačanje pojedinih mišićnih skupina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36C962-22CE-4B9B-9BFE-0BB860EB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2163"/>
            <a:ext cx="6372225" cy="597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5108" name="Picture 8">
            <a:extLst>
              <a:ext uri="{FF2B5EF4-FFF2-40B4-BE49-F238E27FC236}">
                <a16:creationId xmlns:a16="http://schemas.microsoft.com/office/drawing/2014/main" id="{5F43BDF4-0DD9-4AE6-885F-F4792B3F2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Naslov 1">
            <a:extLst>
              <a:ext uri="{FF2B5EF4-FFF2-40B4-BE49-F238E27FC236}">
                <a16:creationId xmlns:a16="http://schemas.microsoft.com/office/drawing/2014/main" id="{5167A3EE-FD62-442F-AFCB-A5AF7250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44450"/>
            <a:ext cx="8229600" cy="1008063"/>
          </a:xfrm>
        </p:spPr>
        <p:txBody>
          <a:bodyPr/>
          <a:lstStyle/>
          <a:p>
            <a:pPr algn="ctr" eaLnBrk="1" hangingPunct="1"/>
            <a:r>
              <a:rPr lang="hr-HR" altLang="sr-Latn-RS" sz="3200" b="1"/>
              <a:t>Vježbe za jačanje pojedinih mišićnih skupina</a:t>
            </a:r>
          </a:p>
        </p:txBody>
      </p:sp>
      <p:pic>
        <p:nvPicPr>
          <p:cNvPr id="176131" name="Picture 2">
            <a:extLst>
              <a:ext uri="{FF2B5EF4-FFF2-40B4-BE49-F238E27FC236}">
                <a16:creationId xmlns:a16="http://schemas.microsoft.com/office/drawing/2014/main" id="{6E433ED5-1A9A-4BEF-978B-1067C739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400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3">
            <a:extLst>
              <a:ext uri="{FF2B5EF4-FFF2-40B4-BE49-F238E27FC236}">
                <a16:creationId xmlns:a16="http://schemas.microsoft.com/office/drawing/2014/main" id="{11CBE05B-BE7A-46AB-80A4-59F3C270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65055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3" name="Picture 8">
            <a:extLst>
              <a:ext uri="{FF2B5EF4-FFF2-40B4-BE49-F238E27FC236}">
                <a16:creationId xmlns:a16="http://schemas.microsoft.com/office/drawing/2014/main" id="{D07A320D-AE32-4F32-BD34-B12B5C969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Naslov 1">
            <a:extLst>
              <a:ext uri="{FF2B5EF4-FFF2-40B4-BE49-F238E27FC236}">
                <a16:creationId xmlns:a16="http://schemas.microsoft.com/office/drawing/2014/main" id="{B4415FF3-A13F-4322-8464-5209AF0E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25400"/>
            <a:ext cx="8229600" cy="720725"/>
          </a:xfrm>
        </p:spPr>
        <p:txBody>
          <a:bodyPr/>
          <a:lstStyle/>
          <a:p>
            <a:pPr algn="ctr" eaLnBrk="1" hangingPunct="1"/>
            <a:r>
              <a:rPr lang="hr-HR" altLang="sr-Latn-RS" sz="2800" b="1"/>
              <a:t>Vježbe za jačanje pojedinih mišićnih skupina</a:t>
            </a:r>
          </a:p>
        </p:txBody>
      </p:sp>
      <p:sp>
        <p:nvSpPr>
          <p:cNvPr id="177155" name="Rezervirano mjesto broja slajda 3">
            <a:extLst>
              <a:ext uri="{FF2B5EF4-FFF2-40B4-BE49-F238E27FC236}">
                <a16:creationId xmlns:a16="http://schemas.microsoft.com/office/drawing/2014/main" id="{BF914E66-B20A-4031-B883-F557C3E7D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4894A7-F271-41DA-B789-FC635CA476CB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96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177156" name="Picture 2">
            <a:extLst>
              <a:ext uri="{FF2B5EF4-FFF2-40B4-BE49-F238E27FC236}">
                <a16:creationId xmlns:a16="http://schemas.microsoft.com/office/drawing/2014/main" id="{3CCCA5E5-0EA1-40E4-95B1-8E91C30B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765300"/>
            <a:ext cx="6438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Picture 3">
            <a:extLst>
              <a:ext uri="{FF2B5EF4-FFF2-40B4-BE49-F238E27FC236}">
                <a16:creationId xmlns:a16="http://schemas.microsoft.com/office/drawing/2014/main" id="{D49CFE8A-CD31-49B4-8678-49103D48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4238625"/>
            <a:ext cx="64198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2">
            <a:extLst>
              <a:ext uri="{FF2B5EF4-FFF2-40B4-BE49-F238E27FC236}">
                <a16:creationId xmlns:a16="http://schemas.microsoft.com/office/drawing/2014/main" id="{AD29E2D7-C3A1-4FE5-BAC8-A50DF532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69925"/>
            <a:ext cx="6400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8">
            <a:extLst>
              <a:ext uri="{FF2B5EF4-FFF2-40B4-BE49-F238E27FC236}">
                <a16:creationId xmlns:a16="http://schemas.microsoft.com/office/drawing/2014/main" id="{69A52295-13DB-4337-964F-564F1D8B1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6070600"/>
            <a:ext cx="2243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Naslov 1">
            <a:extLst>
              <a:ext uri="{FF2B5EF4-FFF2-40B4-BE49-F238E27FC236}">
                <a16:creationId xmlns:a16="http://schemas.microsoft.com/office/drawing/2014/main" id="{4D2405B7-E051-4A08-A3E5-CBBDB6A6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44450"/>
            <a:ext cx="8229600" cy="720725"/>
          </a:xfrm>
        </p:spPr>
        <p:txBody>
          <a:bodyPr/>
          <a:lstStyle/>
          <a:p>
            <a:pPr algn="ctr" eaLnBrk="1" hangingPunct="1"/>
            <a:r>
              <a:rPr lang="hr-HR" altLang="sr-Latn-RS" sz="2800" b="1"/>
              <a:t>Vježbe za jačanje pojedinih mišićnih skupina</a:t>
            </a:r>
          </a:p>
        </p:txBody>
      </p:sp>
      <p:sp>
        <p:nvSpPr>
          <p:cNvPr id="178179" name="Rezervirano mjesto broja slajda 3">
            <a:extLst>
              <a:ext uri="{FF2B5EF4-FFF2-40B4-BE49-F238E27FC236}">
                <a16:creationId xmlns:a16="http://schemas.microsoft.com/office/drawing/2014/main" id="{1FD590DB-E0C1-47BC-AEA3-4A989E3E3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697189-B582-4452-A6B8-65BD6AF9214D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97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178180" name="Picture 2">
            <a:extLst>
              <a:ext uri="{FF2B5EF4-FFF2-40B4-BE49-F238E27FC236}">
                <a16:creationId xmlns:a16="http://schemas.microsoft.com/office/drawing/2014/main" id="{6BA68579-A3C8-477F-8004-8D97A734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400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1" name="Picture 2">
            <a:extLst>
              <a:ext uri="{FF2B5EF4-FFF2-40B4-BE49-F238E27FC236}">
                <a16:creationId xmlns:a16="http://schemas.microsoft.com/office/drawing/2014/main" id="{A9B67502-FD17-43E8-8370-111EFE5E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64389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8">
            <a:extLst>
              <a:ext uri="{FF2B5EF4-FFF2-40B4-BE49-F238E27FC236}">
                <a16:creationId xmlns:a16="http://schemas.microsoft.com/office/drawing/2014/main" id="{98058969-8296-42F6-BB94-8B3626037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Naslov 1">
            <a:extLst>
              <a:ext uri="{FF2B5EF4-FFF2-40B4-BE49-F238E27FC236}">
                <a16:creationId xmlns:a16="http://schemas.microsoft.com/office/drawing/2014/main" id="{48A11716-A23C-43EC-9B9F-745D9A84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44450"/>
            <a:ext cx="8229600" cy="720725"/>
          </a:xfrm>
        </p:spPr>
        <p:txBody>
          <a:bodyPr/>
          <a:lstStyle/>
          <a:p>
            <a:pPr algn="ctr" eaLnBrk="1" hangingPunct="1"/>
            <a:r>
              <a:rPr lang="hr-HR" altLang="sr-Latn-RS" sz="2800" b="1"/>
              <a:t>Vježbe za jačanje pojedinih mišićnih skupina</a:t>
            </a:r>
          </a:p>
        </p:txBody>
      </p:sp>
      <p:sp>
        <p:nvSpPr>
          <p:cNvPr id="179203" name="Rezervirano mjesto broja slajda 3">
            <a:extLst>
              <a:ext uri="{FF2B5EF4-FFF2-40B4-BE49-F238E27FC236}">
                <a16:creationId xmlns:a16="http://schemas.microsoft.com/office/drawing/2014/main" id="{9783353E-9369-47A1-B5BE-B67D804B9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C11D3B-113C-4EAB-8E46-FA8B95E648B3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98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pic>
        <p:nvPicPr>
          <p:cNvPr id="179204" name="Picture 2">
            <a:extLst>
              <a:ext uri="{FF2B5EF4-FFF2-40B4-BE49-F238E27FC236}">
                <a16:creationId xmlns:a16="http://schemas.microsoft.com/office/drawing/2014/main" id="{202BCB0F-B5F7-4ACB-B56F-5474F873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1117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2">
            <a:extLst>
              <a:ext uri="{FF2B5EF4-FFF2-40B4-BE49-F238E27FC236}">
                <a16:creationId xmlns:a16="http://schemas.microsoft.com/office/drawing/2014/main" id="{A444BA4C-3DC2-4ED0-B6AB-9C24C1FC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8213"/>
            <a:ext cx="512921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6" name="Picture 8">
            <a:extLst>
              <a:ext uri="{FF2B5EF4-FFF2-40B4-BE49-F238E27FC236}">
                <a16:creationId xmlns:a16="http://schemas.microsoft.com/office/drawing/2014/main" id="{125098A9-19C7-47D0-B119-5E449F98F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zervirano mjesto broja slajda 3">
            <a:extLst>
              <a:ext uri="{FF2B5EF4-FFF2-40B4-BE49-F238E27FC236}">
                <a16:creationId xmlns:a16="http://schemas.microsoft.com/office/drawing/2014/main" id="{32E42C27-3A3B-42E1-BF24-5559EC7C7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2F4A19-1BD9-444C-B051-9ED536AF8DA6}" type="slidenum">
              <a:rPr lang="hr-HR" altLang="sr-Latn-RS" sz="1800" smtClean="0">
                <a:solidFill>
                  <a:srgbClr val="00B0F0"/>
                </a:solidFill>
              </a:rPr>
              <a:pPr>
                <a:spcBef>
                  <a:spcPct val="0"/>
                </a:spcBef>
                <a:buFontTx/>
                <a:buNone/>
              </a:pPr>
              <a:t>99</a:t>
            </a:fld>
            <a:endParaRPr lang="hr-HR" altLang="sr-Latn-RS" sz="1800">
              <a:solidFill>
                <a:srgbClr val="00B0F0"/>
              </a:solidFill>
            </a:endParaRP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C1FCA34D-EE9D-4ED0-B7ED-52AE16BE7FC9}"/>
              </a:ext>
            </a:extLst>
          </p:cNvPr>
          <p:cNvSpPr/>
          <p:nvPr/>
        </p:nvSpPr>
        <p:spPr>
          <a:xfrm rot="21025381">
            <a:off x="1400175" y="1741488"/>
            <a:ext cx="6103938" cy="39243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bg1"/>
                </a:solidFill>
              </a:rPr>
              <a:t>I na kraju zapamti.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</a:rPr>
              <a:t>Ne </a:t>
            </a:r>
            <a:r>
              <a:rPr lang="it-IT" sz="2400" b="1" dirty="0" err="1">
                <a:solidFill>
                  <a:schemeClr val="bg1"/>
                </a:solidFill>
              </a:rPr>
              <a:t>moramo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svi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biti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natjecatelji</a:t>
            </a:r>
            <a:r>
              <a:rPr lang="it-IT" sz="2400" b="1" dirty="0">
                <a:solidFill>
                  <a:schemeClr val="bg1"/>
                </a:solidFill>
              </a:rPr>
              <a:t> ili </a:t>
            </a:r>
            <a:r>
              <a:rPr lang="it-IT" sz="2400" b="1" dirty="0" err="1">
                <a:solidFill>
                  <a:schemeClr val="bg1"/>
                </a:solidFill>
              </a:rPr>
              <a:t>pobjednici</a:t>
            </a:r>
            <a:r>
              <a:rPr lang="it-IT" sz="2400" b="1" dirty="0">
                <a:solidFill>
                  <a:schemeClr val="bg1"/>
                </a:solidFill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</a:rPr>
              <a:t>Ako u svoju svakodnevnu rutinu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</a:rPr>
              <a:t>uvedeš umjerenu tjelesnu aktivnost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bg1"/>
                </a:solidFill>
              </a:rPr>
              <a:t> bit ćeš zdraviji, spretniji i sretniji.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bg1"/>
                </a:solidFill>
              </a:rPr>
              <a:t>Stoga  kreni!</a:t>
            </a:r>
            <a:r>
              <a:rPr lang="hr-HR" sz="2800" dirty="0">
                <a:solidFill>
                  <a:schemeClr val="bg1"/>
                </a:solidFill>
              </a:rPr>
              <a:t> </a:t>
            </a:r>
            <a:endParaRPr lang="hr-HR" sz="2800" b="1" dirty="0">
              <a:solidFill>
                <a:schemeClr val="bg1"/>
              </a:solidFill>
            </a:endParaRPr>
          </a:p>
        </p:txBody>
      </p:sp>
      <p:pic>
        <p:nvPicPr>
          <p:cNvPr id="180230" name="Picture 8">
            <a:extLst>
              <a:ext uri="{FF2B5EF4-FFF2-40B4-BE49-F238E27FC236}">
                <a16:creationId xmlns:a16="http://schemas.microsoft.com/office/drawing/2014/main" id="{7FF63753-FCF0-49CF-A4E6-F9BDD10B1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97588"/>
            <a:ext cx="23256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6-9 Blue 2 presentation">
  <a:themeElements>
    <a:clrScheme name="Nestle_F&amp;C_template 1">
      <a:dk1>
        <a:srgbClr val="696261"/>
      </a:dk1>
      <a:lt1>
        <a:srgbClr val="FFFFFF"/>
      </a:lt1>
      <a:dk2>
        <a:srgbClr val="0090C8"/>
      </a:dk2>
      <a:lt2>
        <a:srgbClr val="D2D0D0"/>
      </a:lt2>
      <a:accent1>
        <a:srgbClr val="E4720A"/>
      </a:accent1>
      <a:accent2>
        <a:srgbClr val="696261"/>
      </a:accent2>
      <a:accent3>
        <a:srgbClr val="FFFFFF"/>
      </a:accent3>
      <a:accent4>
        <a:srgbClr val="595352"/>
      </a:accent4>
      <a:accent5>
        <a:srgbClr val="EFBCAA"/>
      </a:accent5>
      <a:accent6>
        <a:srgbClr val="5E5857"/>
      </a:accent6>
      <a:hlink>
        <a:srgbClr val="88AA1A"/>
      </a:hlink>
      <a:folHlink>
        <a:srgbClr val="DD3E87"/>
      </a:folHlink>
    </a:clrScheme>
    <a:fontScheme name="Nestle_F&amp;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stle_F&amp;C_template 1">
        <a:dk1>
          <a:srgbClr val="696261"/>
        </a:dk1>
        <a:lt1>
          <a:srgbClr val="FFFFFF"/>
        </a:lt1>
        <a:dk2>
          <a:srgbClr val="0090C8"/>
        </a:dk2>
        <a:lt2>
          <a:srgbClr val="D2D0D0"/>
        </a:lt2>
        <a:accent1>
          <a:srgbClr val="E4720A"/>
        </a:accent1>
        <a:accent2>
          <a:srgbClr val="696261"/>
        </a:accent2>
        <a:accent3>
          <a:srgbClr val="FFFFFF"/>
        </a:accent3>
        <a:accent4>
          <a:srgbClr val="595352"/>
        </a:accent4>
        <a:accent5>
          <a:srgbClr val="EFBCAA"/>
        </a:accent5>
        <a:accent6>
          <a:srgbClr val="5E5857"/>
        </a:accent6>
        <a:hlink>
          <a:srgbClr val="88AA1A"/>
        </a:hlink>
        <a:folHlink>
          <a:srgbClr val="DD3E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6-9 Blue 2 presentation">
  <a:themeElements>
    <a:clrScheme name="Nestle_F&amp;C_template 1">
      <a:dk1>
        <a:srgbClr val="696261"/>
      </a:dk1>
      <a:lt1>
        <a:srgbClr val="FFFFFF"/>
      </a:lt1>
      <a:dk2>
        <a:srgbClr val="0090C8"/>
      </a:dk2>
      <a:lt2>
        <a:srgbClr val="D2D0D0"/>
      </a:lt2>
      <a:accent1>
        <a:srgbClr val="E4720A"/>
      </a:accent1>
      <a:accent2>
        <a:srgbClr val="696261"/>
      </a:accent2>
      <a:accent3>
        <a:srgbClr val="FFFFFF"/>
      </a:accent3>
      <a:accent4>
        <a:srgbClr val="595352"/>
      </a:accent4>
      <a:accent5>
        <a:srgbClr val="EFBCAA"/>
      </a:accent5>
      <a:accent6>
        <a:srgbClr val="5E5857"/>
      </a:accent6>
      <a:hlink>
        <a:srgbClr val="88AA1A"/>
      </a:hlink>
      <a:folHlink>
        <a:srgbClr val="DD3E87"/>
      </a:folHlink>
    </a:clrScheme>
    <a:fontScheme name="Nestle_F&amp;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stle_F&amp;C_template 1">
        <a:dk1>
          <a:srgbClr val="696261"/>
        </a:dk1>
        <a:lt1>
          <a:srgbClr val="FFFFFF"/>
        </a:lt1>
        <a:dk2>
          <a:srgbClr val="0090C8"/>
        </a:dk2>
        <a:lt2>
          <a:srgbClr val="D2D0D0"/>
        </a:lt2>
        <a:accent1>
          <a:srgbClr val="E4720A"/>
        </a:accent1>
        <a:accent2>
          <a:srgbClr val="696261"/>
        </a:accent2>
        <a:accent3>
          <a:srgbClr val="FFFFFF"/>
        </a:accent3>
        <a:accent4>
          <a:srgbClr val="595352"/>
        </a:accent4>
        <a:accent5>
          <a:srgbClr val="EFBCAA"/>
        </a:accent5>
        <a:accent6>
          <a:srgbClr val="5E5857"/>
        </a:accent6>
        <a:hlink>
          <a:srgbClr val="88AA1A"/>
        </a:hlink>
        <a:folHlink>
          <a:srgbClr val="DD3E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16-9 Blue 2 presentation">
  <a:themeElements>
    <a:clrScheme name="Nestle_F&amp;C_template 1">
      <a:dk1>
        <a:srgbClr val="696261"/>
      </a:dk1>
      <a:lt1>
        <a:srgbClr val="FFFFFF"/>
      </a:lt1>
      <a:dk2>
        <a:srgbClr val="0090C8"/>
      </a:dk2>
      <a:lt2>
        <a:srgbClr val="D2D0D0"/>
      </a:lt2>
      <a:accent1>
        <a:srgbClr val="E4720A"/>
      </a:accent1>
      <a:accent2>
        <a:srgbClr val="696261"/>
      </a:accent2>
      <a:accent3>
        <a:srgbClr val="FFFFFF"/>
      </a:accent3>
      <a:accent4>
        <a:srgbClr val="595352"/>
      </a:accent4>
      <a:accent5>
        <a:srgbClr val="EFBCAA"/>
      </a:accent5>
      <a:accent6>
        <a:srgbClr val="5E5857"/>
      </a:accent6>
      <a:hlink>
        <a:srgbClr val="88AA1A"/>
      </a:hlink>
      <a:folHlink>
        <a:srgbClr val="DD3E87"/>
      </a:folHlink>
    </a:clrScheme>
    <a:fontScheme name="Nestle_F&amp;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stle_F&amp;C_template 1">
        <a:dk1>
          <a:srgbClr val="696261"/>
        </a:dk1>
        <a:lt1>
          <a:srgbClr val="FFFFFF"/>
        </a:lt1>
        <a:dk2>
          <a:srgbClr val="0090C8"/>
        </a:dk2>
        <a:lt2>
          <a:srgbClr val="D2D0D0"/>
        </a:lt2>
        <a:accent1>
          <a:srgbClr val="E4720A"/>
        </a:accent1>
        <a:accent2>
          <a:srgbClr val="696261"/>
        </a:accent2>
        <a:accent3>
          <a:srgbClr val="FFFFFF"/>
        </a:accent3>
        <a:accent4>
          <a:srgbClr val="595352"/>
        </a:accent4>
        <a:accent5>
          <a:srgbClr val="EFBCAA"/>
        </a:accent5>
        <a:accent6>
          <a:srgbClr val="5E5857"/>
        </a:accent6>
        <a:hlink>
          <a:srgbClr val="88AA1A"/>
        </a:hlink>
        <a:folHlink>
          <a:srgbClr val="DD3E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AC6405C514F48B3B6FAA026CD2B53" ma:contentTypeVersion="12" ma:contentTypeDescription="Create a new document." ma:contentTypeScope="" ma:versionID="93252e15b3ce5b57f5a0199e4d26dac1">
  <xsd:schema xmlns:xsd="http://www.w3.org/2001/XMLSchema" xmlns:xs="http://www.w3.org/2001/XMLSchema" xmlns:p="http://schemas.microsoft.com/office/2006/metadata/properties" xmlns:ns3="cad82664-c524-42a4-b73d-612bbc754755" xmlns:ns4="79b803e5-465b-42f7-b5f5-3a4803b31b64" targetNamespace="http://schemas.microsoft.com/office/2006/metadata/properties" ma:root="true" ma:fieldsID="e65364d4b1b3e9613e55e875472695a1" ns3:_="" ns4:_="">
    <xsd:import namespace="cad82664-c524-42a4-b73d-612bbc754755"/>
    <xsd:import namespace="79b803e5-465b-42f7-b5f5-3a4803b31b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82664-c524-42a4-b73d-612bbc7547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803e5-465b-42f7-b5f5-3a4803b31b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A3A09F-52CF-4D87-BDEA-E1E607E76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d82664-c524-42a4-b73d-612bbc754755"/>
    <ds:schemaRef ds:uri="79b803e5-465b-42f7-b5f5-3a4803b31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8F29D7-34F4-4125-9873-241E850903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C065E3-6371-4519-B0E9-8CA9C828480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9b803e5-465b-42f7-b5f5-3a4803b31b64"/>
    <ds:schemaRef ds:uri="http://schemas.microsoft.com/office/2006/metadata/properties"/>
    <ds:schemaRef ds:uri="http://schemas.microsoft.com/office/infopath/2007/PartnerControls"/>
    <ds:schemaRef ds:uri="http://purl.org/dc/dcmitype/"/>
    <ds:schemaRef ds:uri="cad82664-c524-42a4-b73d-612bbc754755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5477</TotalTime>
  <Words>3556</Words>
  <Application>Microsoft Office PowerPoint</Application>
  <PresentationFormat>On-screen Show (4:3)</PresentationFormat>
  <Paragraphs>736</Paragraphs>
  <Slides>111</Slides>
  <Notes>8</Notes>
  <HiddenSlides>7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111</vt:i4>
      </vt:variant>
    </vt:vector>
  </HeadingPairs>
  <TitlesOfParts>
    <vt:vector size="124" baseType="lpstr">
      <vt:lpstr>Arial</vt:lpstr>
      <vt:lpstr>Arial Black</vt:lpstr>
      <vt:lpstr>Calibri</vt:lpstr>
      <vt:lpstr>Calibri Light</vt:lpstr>
      <vt:lpstr>Nexa Rust Script B 2</vt:lpstr>
      <vt:lpstr>Segoe Script</vt:lpstr>
      <vt:lpstr>Symbol</vt:lpstr>
      <vt:lpstr>Wingdings</vt:lpstr>
      <vt:lpstr>Office Theme</vt:lpstr>
      <vt:lpstr>1_16-9 Blue 2 presentation</vt:lpstr>
      <vt:lpstr>2_16-9 Blue 2 presentation</vt:lpstr>
      <vt:lpstr>3_16-9 Blue 2 presentation</vt:lpstr>
      <vt:lpstr>2_Office Theme</vt:lpstr>
      <vt:lpstr>PowerPoint Presentation</vt:lpstr>
      <vt:lpstr>PowerPoint Presentation</vt:lpstr>
      <vt:lpstr>Četiri osnovne cjeline</vt:lpstr>
      <vt:lpstr>1. Osnovne postavke pravilne  prehrane</vt:lpstr>
      <vt:lpstr>Zašto je važno pravilno se hraniti?</vt:lpstr>
      <vt:lpstr>Sedam bitnih odrednica zdravog načina života</vt:lpstr>
      <vt:lpstr>Komunikacija – 7 zdravih stavova</vt:lpstr>
      <vt:lpstr>1. Doručak</vt:lpstr>
      <vt:lpstr>2. Žitarice</vt:lpstr>
      <vt:lpstr> 3. Voće i povrće </vt:lpstr>
      <vt:lpstr>4. Kretanje</vt:lpstr>
      <vt:lpstr> 5. Dovoljan unos vode </vt:lpstr>
      <vt:lpstr>SIMPTOMI ŽEDNOG ORGANIZMA</vt:lpstr>
      <vt:lpstr>PowerPoint Presentation</vt:lpstr>
      <vt:lpstr>6.Ograničena konzumacija slastica</vt:lpstr>
      <vt:lpstr>7. Dobro se osjećati u vlastitu tijelu</vt:lpstr>
      <vt:lpstr>Temeljne činjenice o sastavu hrane</vt:lpstr>
      <vt:lpstr>Zašto jedemo?</vt:lpstr>
      <vt:lpstr>Koje HRANJIVE TVARI dobivamo hranom?</vt:lpstr>
      <vt:lpstr>Proteini (bjelančevine)</vt:lpstr>
      <vt:lpstr>Masti</vt:lpstr>
      <vt:lpstr>Ugljikohidrati</vt:lpstr>
      <vt:lpstr>Vitamini i minerali</vt:lpstr>
      <vt:lpstr>Potrošnja energije</vt:lpstr>
      <vt:lpstr> Potrošnja energije </vt:lpstr>
      <vt:lpstr>Potrošnja energije</vt:lpstr>
      <vt:lpstr>Pravilna i nepravilna prehrana</vt:lpstr>
      <vt:lpstr>  Načela pravilne prehrane   </vt:lpstr>
      <vt:lpstr>Piramida pravilne prehrane</vt:lpstr>
      <vt:lpstr>Kako pravilno odabrati namirnice iz pojedinih skupina? </vt:lpstr>
      <vt:lpstr>Kako pravilno odabrati namirnice iz pojedinih skupina?</vt:lpstr>
      <vt:lpstr>Kako pravilno odabrati namirnice iz pojedinih skupina?</vt:lpstr>
      <vt:lpstr>Kako pravilno odabrati namirnice iz pojedinih skupina?</vt:lpstr>
      <vt:lpstr>Kako pravilno odabrati namirnice iz pojedinih skupina?</vt:lpstr>
      <vt:lpstr>Kako pravilno odabrati namirnice iz pojedinih skupina?</vt:lpstr>
      <vt:lpstr> Temeljne preporuke pravilne prehrane: </vt:lpstr>
      <vt:lpstr> Prednosti pravilne prehrane </vt:lpstr>
      <vt:lpstr>2. Planiranje prehrane</vt:lpstr>
      <vt:lpstr>Tanjur pravilne prehrane</vt:lpstr>
      <vt:lpstr>Smjernice tanjura pravilne prehrane</vt:lpstr>
      <vt:lpstr>Smjernice tanjura pravilne prehrane</vt:lpstr>
      <vt:lpstr>Jednostavna kontrola porcija</vt:lpstr>
      <vt:lpstr>Što je jedno serviranje povrća?</vt:lpstr>
      <vt:lpstr>Što je jedno serviranje voća?</vt:lpstr>
      <vt:lpstr>Što je jedno serviranje žitarica?</vt:lpstr>
      <vt:lpstr>Što je jedno serviranje proteina?</vt:lpstr>
      <vt:lpstr>Što je serviranje mlijeka i mliječnih proizvoda?</vt:lpstr>
      <vt:lpstr>Što je jedno serviranje  poželjnih masti?</vt:lpstr>
      <vt:lpstr>S grickalicama pametno!</vt:lpstr>
      <vt:lpstr>Primjeri planiranja prehrane</vt:lpstr>
      <vt:lpstr>Jelovnik rekreativne sportašice </vt:lpstr>
      <vt:lpstr>PowerPoint Presentation</vt:lpstr>
      <vt:lpstr> </vt:lpstr>
      <vt:lpstr>PowerPoint Presentation</vt:lpstr>
      <vt:lpstr>PowerPoint Presentation</vt:lpstr>
      <vt:lpstr>Ukupno</vt:lpstr>
      <vt:lpstr>Vegetarijanski jelovnik</vt:lpstr>
      <vt:lpstr>PowerPoint Presentation</vt:lpstr>
      <vt:lpstr>PowerPoint Presentation</vt:lpstr>
      <vt:lpstr>PowerPoint Presentation</vt:lpstr>
      <vt:lpstr>PowerPoint Presentation</vt:lpstr>
      <vt:lpstr>Ukupno</vt:lpstr>
      <vt:lpstr>Vođenje dnevnika prehrane </vt:lpstr>
      <vt:lpstr>Vođenje dnevnika prehrane</vt:lpstr>
      <vt:lpstr>PowerPoint Presentation</vt:lpstr>
      <vt:lpstr>3. Moje tijelo i prehrana</vt:lpstr>
      <vt:lpstr>Hrana je izvor energije i vrijednih tvari</vt:lpstr>
      <vt:lpstr>Kako se mijenja naše tijelo?</vt:lpstr>
      <vt:lpstr>Kako se mijenja naše tijelo?</vt:lpstr>
      <vt:lpstr>Moguće je i drugačije starenje</vt:lpstr>
      <vt:lpstr>PowerPoint Presentation</vt:lpstr>
      <vt:lpstr>Svijest o vlastitom tijelu i samopouzdanje</vt:lpstr>
      <vt:lpstr>Problem poremećaja u prehrani</vt:lpstr>
      <vt:lpstr>Kako prepoznati probleme s prehranom?</vt:lpstr>
      <vt:lpstr>Poremećaji prehrane</vt:lpstr>
      <vt:lpstr>Bolesti koje nastaju zbog nepravilne prehrane </vt:lpstr>
      <vt:lpstr>PowerPoint Presentation</vt:lpstr>
      <vt:lpstr>Reci NE dijeti!</vt:lpstr>
      <vt:lpstr>Zablude o dijetama</vt:lpstr>
      <vt:lpstr>Cigarete, alhohol i opojna sredstva</vt:lpstr>
      <vt:lpstr>Primjeri iz stvarnog života</vt:lpstr>
      <vt:lpstr>Primjeri iz stvarnog života</vt:lpstr>
      <vt:lpstr>Postizanje ravnoteže</vt:lpstr>
      <vt:lpstr>TJELESNA AKTIVNOST </vt:lpstr>
      <vt:lpstr>Zašto je važno biti tjelesno aktivan</vt:lpstr>
      <vt:lpstr>Tjelesna aktivnost utječe na:</vt:lpstr>
      <vt:lpstr>Redovito vježbati na nastavi TZK  </vt:lpstr>
      <vt:lpstr>Uključiti se u izvannastavne sportske  aktivnosti u školi  </vt:lpstr>
      <vt:lpstr>Uključiti se u izvanškolske sportske aktivnosti u mjestu stanovanja</vt:lpstr>
      <vt:lpstr>Rekreativno vježbanje</vt:lpstr>
      <vt:lpstr>Rekreativno vježbanje</vt:lpstr>
      <vt:lpstr>Vodič kroz samostalno vježbanje</vt:lpstr>
      <vt:lpstr>Vodič kroz samostalno vježbanje</vt:lpstr>
      <vt:lpstr>Vježbe za jačanje pojedinih mišićnih skupina</vt:lpstr>
      <vt:lpstr>Vježbe za jačanje pojedinih mišićnih skupina</vt:lpstr>
      <vt:lpstr>Vježbe za jačanje pojedinih mišićnih skupina</vt:lpstr>
      <vt:lpstr>Vježbe za jačanje pojedinih mišićnih skupina</vt:lpstr>
      <vt:lpstr>Vježbe za jačanje pojedinih mišićnih skupina</vt:lpstr>
      <vt:lpstr>PowerPoint Presentation</vt:lpstr>
      <vt:lpstr>4. Kako poboljšati prehrambene navike</vt:lpstr>
      <vt:lpstr>Najčešći prehrambeni propusti</vt:lpstr>
      <vt:lpstr>Vodič kroz odabir međuobroka</vt:lpstr>
      <vt:lpstr>Vodič kroz odabir sendviča</vt:lpstr>
      <vt:lpstr>PowerPoint Presentation</vt:lpstr>
      <vt:lpstr>Vodič kroz odabir napitaka</vt:lpstr>
      <vt:lpstr>Vodič kroz odabir grickalica</vt:lpstr>
      <vt:lpstr>Zašto treba čitati deklaracije?</vt:lpstr>
      <vt:lpstr>PowerPoint Presentation</vt:lpstr>
      <vt:lpstr>PowerPoint Presentation</vt:lpstr>
      <vt:lpstr>Uvijek možeš koristiti     Tanjur pravilne prehrane</vt:lpstr>
      <vt:lpstr>Educirajte se dodatno </vt:lpstr>
    </vt:vector>
  </TitlesOfParts>
  <Company>Nestlé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Nestlé Vrtim Zdravi Film</dc:title>
  <dc:creator>hrfuracAl</dc:creator>
  <cp:lastModifiedBy>Novina,Koraljka,HR-Zagreb,BNHW</cp:lastModifiedBy>
  <cp:revision>129</cp:revision>
  <dcterms:created xsi:type="dcterms:W3CDTF">2012-08-22T09:34:45Z</dcterms:created>
  <dcterms:modified xsi:type="dcterms:W3CDTF">2024-01-16T12:15:59Z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SetDate">
    <vt:lpwstr>2019-10-25T12:52:31.8391878Z</vt:lpwstr>
  </property>
  <property fmtid="{D5CDD505-2E9C-101B-9397-08002B2CF9AE}" pid="5" name="MSIP_Label_1ada0a2f-b917-4d51-b0d0-d418a10c8b23_Name">
    <vt:lpwstr>General Use</vt:lpwstr>
  </property>
  <property fmtid="{D5CDD505-2E9C-101B-9397-08002B2CF9AE}" pid="6" name="MSIP_Label_1ada0a2f-b917-4d51-b0d0-d418a10c8b23_ActionId">
    <vt:lpwstr>64873491-1379-4e18-92a0-3247cc9311bb</vt:lpwstr>
  </property>
  <property fmtid="{D5CDD505-2E9C-101B-9397-08002B2CF9AE}" pid="7" name="MSIP_Label_1ada0a2f-b917-4d51-b0d0-d418a10c8b23_Extended_MSFT_Method">
    <vt:lpwstr>Automatic</vt:lpwstr>
  </property>
  <property fmtid="{D5CDD505-2E9C-101B-9397-08002B2CF9AE}" pid="8" name="Sensitivity">
    <vt:lpwstr>General Use</vt:lpwstr>
  </property>
  <property fmtid="{D5CDD505-2E9C-101B-9397-08002B2CF9AE}" pid="9" name="ContentTypeId">
    <vt:lpwstr>0x01010066DAC6405C514F48B3B6FAA026CD2B53</vt:lpwstr>
  </property>
</Properties>
</file>